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3" r:id="rId1"/>
  </p:sldMasterIdLst>
  <p:notesMasterIdLst>
    <p:notesMasterId r:id="rId18"/>
  </p:notesMasterIdLst>
  <p:handoutMasterIdLst>
    <p:handoutMasterId r:id="rId19"/>
  </p:handoutMasterIdLst>
  <p:sldIdLst>
    <p:sldId id="337" r:id="rId2"/>
    <p:sldId id="261" r:id="rId3"/>
    <p:sldId id="294" r:id="rId4"/>
    <p:sldId id="344" r:id="rId5"/>
    <p:sldId id="343" r:id="rId6"/>
    <p:sldId id="297" r:id="rId7"/>
    <p:sldId id="338" r:id="rId8"/>
    <p:sldId id="275" r:id="rId9"/>
    <p:sldId id="293" r:id="rId10"/>
    <p:sldId id="280" r:id="rId11"/>
    <p:sldId id="379" r:id="rId12"/>
    <p:sldId id="380" r:id="rId13"/>
    <p:sldId id="269" r:id="rId14"/>
    <p:sldId id="286" r:id="rId15"/>
    <p:sldId id="287" r:id="rId16"/>
    <p:sldId id="33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lung Jr,Charles Edward" initials="MJE" lastIdx="2" clrIdx="0">
    <p:extLst>
      <p:ext uri="{19B8F6BF-5375-455C-9EA6-DF929625EA0E}">
        <p15:presenceInfo xmlns:p15="http://schemas.microsoft.com/office/powerpoint/2012/main" userId="S-1-5-21-3340262397-995178708-756609424-137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7"/>
    <a:srgbClr val="F2F2F2"/>
    <a:srgbClr val="5D83B5"/>
    <a:srgbClr val="CCDFF2"/>
    <a:srgbClr val="192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4" autoAdjust="0"/>
    <p:restoredTop sz="94674"/>
  </p:normalViewPr>
  <p:slideViewPr>
    <p:cSldViewPr snapToGrid="0" snapToObjects="1">
      <p:cViewPr varScale="1">
        <p:scale>
          <a:sx n="114" d="100"/>
          <a:sy n="114" d="100"/>
        </p:scale>
        <p:origin x="1464" y="120"/>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70" d="100"/>
          <a:sy n="170" d="100"/>
        </p:scale>
        <p:origin x="658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B3FBB2-3534-EF46-AE2E-CE202CABE5B1}" type="datetimeFigureOut">
              <a:rPr lang="en-US" smtClean="0"/>
              <a:pPr/>
              <a:t>10/15/2021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F11DD26-47AF-3944-91CC-7B883497C3A0}" type="slidenum">
              <a:rPr lang="en-US" smtClean="0"/>
              <a:pPr/>
              <a:t>‹#›</a:t>
            </a:fld>
            <a:endParaRPr lang="en-US" dirty="0"/>
          </a:p>
        </p:txBody>
      </p:sp>
    </p:spTree>
    <p:extLst>
      <p:ext uri="{BB962C8B-B14F-4D97-AF65-F5344CB8AC3E}">
        <p14:creationId xmlns:p14="http://schemas.microsoft.com/office/powerpoint/2010/main" val="6997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BF725A-4DE3-F347-B405-186D6426AF80}" type="datetimeFigureOut">
              <a:rPr lang="en-US" smtClean="0"/>
              <a:pPr/>
              <a:t>10/15/2021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12B0BC-FA97-FB47-A7F7-196EDDC37D60}" type="slidenum">
              <a:rPr lang="en-US" smtClean="0"/>
              <a:pPr/>
              <a:t>‹#›</a:t>
            </a:fld>
            <a:endParaRPr lang="en-US" dirty="0"/>
          </a:p>
        </p:txBody>
      </p:sp>
    </p:spTree>
    <p:extLst>
      <p:ext uri="{BB962C8B-B14F-4D97-AF65-F5344CB8AC3E}">
        <p14:creationId xmlns:p14="http://schemas.microsoft.com/office/powerpoint/2010/main" val="16948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142999" y="3188613"/>
            <a:ext cx="6858000" cy="1109663"/>
          </a:xfrm>
          <a:prstGeom prst="rect">
            <a:avLst/>
          </a:prstGeom>
        </p:spPr>
        <p:txBody>
          <a:bodyPr>
            <a:noAutofit/>
          </a:bodyPr>
          <a:lstStyle>
            <a:lvl1pPr algn="ctr">
              <a:defRPr sz="4400"/>
            </a:lvl1pPr>
          </a:lstStyle>
          <a:p>
            <a:r>
              <a:rPr lang="en-US" sz="4400" dirty="0"/>
              <a:t>Title (44 </a:t>
            </a:r>
            <a:r>
              <a:rPr lang="en-US" sz="4400" dirty="0" err="1"/>
              <a:t>pt</a:t>
            </a:r>
            <a:r>
              <a:rPr lang="en-US" sz="4400" dirty="0"/>
              <a:t>)</a:t>
            </a:r>
            <a:endParaRPr lang="en-US" b="1" dirty="0">
              <a:solidFill>
                <a:srgbClr val="192757"/>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20A405E3-F3B8-2040-A32C-6B25E3153D43}"/>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 name="Group 2">
            <a:extLst>
              <a:ext uri="{FF2B5EF4-FFF2-40B4-BE49-F238E27FC236}">
                <a16:creationId xmlns:a16="http://schemas.microsoft.com/office/drawing/2014/main" id="{8DD04289-5314-6D4F-976B-264A924B871B}"/>
              </a:ext>
            </a:extLst>
          </p:cNvPr>
          <p:cNvGrpSpPr/>
          <p:nvPr userDrawn="1"/>
        </p:nvGrpSpPr>
        <p:grpSpPr>
          <a:xfrm>
            <a:off x="0" y="6712273"/>
            <a:ext cx="9144000" cy="145727"/>
            <a:chOff x="0" y="6712273"/>
            <a:chExt cx="9144000" cy="145727"/>
          </a:xfrm>
        </p:grpSpPr>
        <p:sp>
          <p:nvSpPr>
            <p:cNvPr id="9" name="Rectangle 8">
              <a:extLst>
                <a:ext uri="{FF2B5EF4-FFF2-40B4-BE49-F238E27FC236}">
                  <a16:creationId xmlns:a16="http://schemas.microsoft.com/office/drawing/2014/main" id="{A56A2B8C-1476-E945-A9CC-F8160925AF8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CE9C760-D739-1748-9650-928204C4FD61}"/>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Content Placeholder 20">
            <a:extLst>
              <a:ext uri="{FF2B5EF4-FFF2-40B4-BE49-F238E27FC236}">
                <a16:creationId xmlns:a16="http://schemas.microsoft.com/office/drawing/2014/main" id="{07E1B963-4B12-D44A-8997-57FDE0834094}"/>
              </a:ext>
            </a:extLst>
          </p:cNvPr>
          <p:cNvSpPr>
            <a:spLocks noGrp="1"/>
          </p:cNvSpPr>
          <p:nvPr userDrawn="1">
            <p:ph sz="quarter" idx="10" hasCustomPrompt="1"/>
          </p:nvPr>
        </p:nvSpPr>
        <p:spPr>
          <a:xfrm>
            <a:off x="1143000" y="4419071"/>
            <a:ext cx="6858000" cy="550862"/>
          </a:xfrm>
        </p:spPr>
        <p:txBody>
          <a:bodyPr>
            <a:noAutofit/>
          </a:bodyPr>
          <a:lstStyle>
            <a:lvl1pPr marL="0" indent="0" algn="ctr">
              <a:buNone/>
              <a:defRPr sz="3600"/>
            </a:lvl1pPr>
          </a:lstStyle>
          <a:p>
            <a:pPr lvl="0"/>
            <a:r>
              <a:rPr lang="en-US" dirty="0"/>
              <a:t>Subtitle (36 </a:t>
            </a:r>
            <a:r>
              <a:rPr lang="en-US" dirty="0" err="1"/>
              <a:t>pt</a:t>
            </a:r>
            <a:r>
              <a:rPr lang="en-US" dirty="0"/>
              <a:t>)</a:t>
            </a:r>
          </a:p>
        </p:txBody>
      </p:sp>
      <p:pic>
        <p:nvPicPr>
          <p:cNvPr id="11" name="Picture 2" descr="C:\Users\Olivia\Desktop\AdventHealth-Logo.png">
            <a:extLst>
              <a:ext uri="{FF2B5EF4-FFF2-40B4-BE49-F238E27FC236}">
                <a16:creationId xmlns:a16="http://schemas.microsoft.com/office/drawing/2014/main" id="{942153F7-64E9-E54F-9C0B-8E414D9C50AE}"/>
              </a:ext>
            </a:extLst>
          </p:cNvPr>
          <p:cNvPicPr>
            <a:picLocks noChangeAspect="1" noChangeArrowheads="1"/>
          </p:cNvPicPr>
          <p:nvPr userDrawn="1"/>
        </p:nvPicPr>
        <p:blipFill rotWithShape="1">
          <a:blip r:embed="rId2"/>
          <a:srcRect b="15721"/>
          <a:stretch/>
        </p:blipFill>
        <p:spPr bwMode="auto">
          <a:xfrm>
            <a:off x="4995631" y="557250"/>
            <a:ext cx="1908221" cy="697119"/>
          </a:xfrm>
          <a:prstGeom prst="rect">
            <a:avLst/>
          </a:prstGeom>
          <a:noFill/>
        </p:spPr>
      </p:pic>
      <p:pic>
        <p:nvPicPr>
          <p:cNvPr id="14" name="Picture 13">
            <a:extLst>
              <a:ext uri="{FF2B5EF4-FFF2-40B4-BE49-F238E27FC236}">
                <a16:creationId xmlns:a16="http://schemas.microsoft.com/office/drawing/2014/main" id="{F62F699B-4250-7A44-BAFD-7B208109BE44}"/>
              </a:ext>
            </a:extLst>
          </p:cNvPr>
          <p:cNvPicPr>
            <a:picLocks noChangeAspect="1"/>
          </p:cNvPicPr>
          <p:nvPr userDrawn="1"/>
        </p:nvPicPr>
        <p:blipFill>
          <a:blip r:embed="rId3"/>
          <a:stretch>
            <a:fillRect/>
          </a:stretch>
        </p:blipFill>
        <p:spPr>
          <a:xfrm>
            <a:off x="1894605" y="0"/>
            <a:ext cx="2676252" cy="2141001"/>
          </a:xfrm>
          <a:prstGeom prst="rect">
            <a:avLst/>
          </a:prstGeom>
          <a:effectLst>
            <a:outerShdw blurRad="152400" dist="12700" dir="5400000" sx="103000" sy="103000" algn="t" rotWithShape="0">
              <a:prstClr val="black">
                <a:alpha val="35000"/>
              </a:prstClr>
            </a:outerShdw>
          </a:effectLst>
        </p:spPr>
      </p:pic>
      <p:pic>
        <p:nvPicPr>
          <p:cNvPr id="16" name="Picture 15">
            <a:extLst>
              <a:ext uri="{FF2B5EF4-FFF2-40B4-BE49-F238E27FC236}">
                <a16:creationId xmlns:a16="http://schemas.microsoft.com/office/drawing/2014/main" id="{47C2A7DA-BEA2-9244-B6F6-ABC594ED26DD}"/>
              </a:ext>
            </a:extLst>
          </p:cNvPr>
          <p:cNvPicPr>
            <a:picLocks noChangeAspect="1"/>
          </p:cNvPicPr>
          <p:nvPr userDrawn="1"/>
        </p:nvPicPr>
        <p:blipFill>
          <a:blip r:embed="rId4"/>
          <a:stretch>
            <a:fillRect/>
          </a:stretch>
        </p:blipFill>
        <p:spPr>
          <a:xfrm>
            <a:off x="2478305" y="602518"/>
            <a:ext cx="1501191" cy="618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Vertical Content Placeholder 5">
            <a:extLst>
              <a:ext uri="{FF2B5EF4-FFF2-40B4-BE49-F238E27FC236}">
                <a16:creationId xmlns:a16="http://schemas.microsoft.com/office/drawing/2014/main" id="{9A35FA0C-1EE0-FF49-9F60-C356A7434115}"/>
              </a:ext>
            </a:extLst>
          </p:cNvPr>
          <p:cNvSpPr>
            <a:spLocks noGrp="1"/>
          </p:cNvSpPr>
          <p:nvPr>
            <p:ph orient="vert" sz="quarter" idx="10" hasCustomPrompt="1"/>
          </p:nvPr>
        </p:nvSpPr>
        <p:spPr>
          <a:xfrm>
            <a:off x="265672" y="1538246"/>
            <a:ext cx="8569409" cy="4572000"/>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1" name="Rectangle 10">
            <a:extLst>
              <a:ext uri="{FF2B5EF4-FFF2-40B4-BE49-F238E27FC236}">
                <a16:creationId xmlns:a16="http://schemas.microsoft.com/office/drawing/2014/main" id="{37E3ED58-A29D-9145-8976-F82799C03744}"/>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4FEDB4A1-A5F4-514E-BECE-65DA0145BA2E}"/>
              </a:ext>
            </a:extLst>
          </p:cNvPr>
          <p:cNvGrpSpPr/>
          <p:nvPr userDrawn="1"/>
        </p:nvGrpSpPr>
        <p:grpSpPr>
          <a:xfrm>
            <a:off x="0" y="6712273"/>
            <a:ext cx="9144000" cy="145727"/>
            <a:chOff x="0" y="6712273"/>
            <a:chExt cx="9144000" cy="145727"/>
          </a:xfrm>
        </p:grpSpPr>
        <p:sp>
          <p:nvSpPr>
            <p:cNvPr id="13" name="Rectangle 12">
              <a:extLst>
                <a:ext uri="{FF2B5EF4-FFF2-40B4-BE49-F238E27FC236}">
                  <a16:creationId xmlns:a16="http://schemas.microsoft.com/office/drawing/2014/main" id="{9D6D6D73-D8B4-EB48-8A0C-A2AA493EA73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2F70AD93-9CB1-9D4F-BB96-41D20A38B177}"/>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AAA2D606-C3E7-C940-B733-6C05F5A88F9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6" name="Picture 2" descr="C:\Users\Olivia\Desktop\AdventHealth-Logo.png">
            <a:extLst>
              <a:ext uri="{FF2B5EF4-FFF2-40B4-BE49-F238E27FC236}">
                <a16:creationId xmlns:a16="http://schemas.microsoft.com/office/drawing/2014/main" id="{3EAB76EF-42A6-4248-8BE1-D601CAD4D9EA}"/>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rot="5400000">
            <a:off x="5256035" y="3251488"/>
            <a:ext cx="6260758" cy="400340"/>
          </a:xfrm>
          <a:prstGeom prst="rect">
            <a:avLst/>
          </a:prstGeom>
        </p:spPr>
        <p:txBody>
          <a:bodyPr>
            <a:noAutofit/>
          </a:bodyPr>
          <a:lstStyle>
            <a:lvl1pPr algn="ctr">
              <a:defRPr sz="2800"/>
            </a:lvl1pPr>
          </a:lstStyle>
          <a:p>
            <a:r>
              <a:rPr lang="en-US" sz="2400" b="1" dirty="0">
                <a:solidFill>
                  <a:srgbClr val="192757"/>
                </a:solidFill>
                <a:latin typeface="Arial" charset="0"/>
                <a:cs typeface="Arial" charset="0"/>
              </a:rPr>
              <a:t>Heading Centered (24 </a:t>
            </a:r>
            <a:r>
              <a:rPr lang="en-US" sz="2400" b="1" dirty="0" err="1">
                <a:solidFill>
                  <a:srgbClr val="192757"/>
                </a:solidFill>
                <a:latin typeface="Arial" charset="0"/>
                <a:cs typeface="Arial" charset="0"/>
              </a:rPr>
              <a:t>pt</a:t>
            </a:r>
            <a:r>
              <a:rPr lang="en-US" sz="2400" b="1" dirty="0">
                <a:solidFill>
                  <a:srgbClr val="192757"/>
                </a:solidFill>
                <a:latin typeface="Arial" charset="0"/>
                <a:cs typeface="Arial" charset="0"/>
              </a:rPr>
              <a:t>)</a:t>
            </a:r>
            <a:endParaRPr lang="en-US" sz="2400" b="1" dirty="0">
              <a:solidFill>
                <a:srgbClr val="192757"/>
              </a:solidFill>
              <a:latin typeface="Arial" charset="0"/>
              <a:ea typeface="Arial" charset="0"/>
              <a:cs typeface="Arial" charset="0"/>
            </a:endParaRPr>
          </a:p>
        </p:txBody>
      </p:sp>
      <p:sp>
        <p:nvSpPr>
          <p:cNvPr id="12" name="Vertical Content Placeholder 5">
            <a:extLst>
              <a:ext uri="{FF2B5EF4-FFF2-40B4-BE49-F238E27FC236}">
                <a16:creationId xmlns:a16="http://schemas.microsoft.com/office/drawing/2014/main" id="{25B8653F-4C49-3546-98C5-58309405472B}"/>
              </a:ext>
            </a:extLst>
          </p:cNvPr>
          <p:cNvSpPr>
            <a:spLocks noGrp="1"/>
          </p:cNvSpPr>
          <p:nvPr userDrawn="1">
            <p:ph orient="vert" sz="quarter" idx="10" hasCustomPrompt="1"/>
          </p:nvPr>
        </p:nvSpPr>
        <p:spPr>
          <a:xfrm>
            <a:off x="712036" y="321276"/>
            <a:ext cx="7015922" cy="6260758"/>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Rectangle 13"/>
          <p:cNvSpPr/>
          <p:nvPr userDrawn="1"/>
        </p:nvSpPr>
        <p:spPr>
          <a:xfrm rot="5400000">
            <a:off x="5677280" y="3391281"/>
            <a:ext cx="6858002" cy="75438"/>
          </a:xfrm>
          <a:prstGeom prst="rect">
            <a:avLst/>
          </a:prstGeom>
          <a:solidFill>
            <a:srgbClr val="19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DAF5EBD4-7A05-4444-A4D2-C05FE2555E2F}"/>
              </a:ext>
            </a:extLst>
          </p:cNvPr>
          <p:cNvGrpSpPr/>
          <p:nvPr userDrawn="1"/>
        </p:nvGrpSpPr>
        <p:grpSpPr>
          <a:xfrm>
            <a:off x="0" y="-1"/>
            <a:ext cx="106577" cy="6858002"/>
            <a:chOff x="0" y="-1"/>
            <a:chExt cx="106577" cy="6858002"/>
          </a:xfrm>
          <a:effectLst/>
        </p:grpSpPr>
        <p:sp>
          <p:nvSpPr>
            <p:cNvPr id="8" name="Rectangle 7"/>
            <p:cNvSpPr/>
            <p:nvPr userDrawn="1"/>
          </p:nvSpPr>
          <p:spPr>
            <a:xfrm rot="5400000">
              <a:off x="-3391282" y="3391281"/>
              <a:ext cx="6858002" cy="7543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rot="5400000">
              <a:off x="-3329281" y="3422141"/>
              <a:ext cx="6858000" cy="13716"/>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rot="5400000">
            <a:off x="-75566" y="5903498"/>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068FFB-ACF3-B443-B33E-2EE969907296}"/>
              </a:ext>
            </a:extLst>
          </p:cNvPr>
          <p:cNvPicPr>
            <a:picLocks noChangeAspect="1" noChangeArrowheads="1"/>
          </p:cNvPicPr>
          <p:nvPr userDrawn="1"/>
        </p:nvPicPr>
        <p:blipFill rotWithShape="1">
          <a:blip r:embed="rId3"/>
          <a:srcRect b="16918"/>
          <a:stretch/>
        </p:blipFill>
        <p:spPr bwMode="auto">
          <a:xfrm rot="5400000">
            <a:off x="-242210" y="702682"/>
            <a:ext cx="1333763" cy="48033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E2D93-2D73-B143-A74D-7CA7116CBB09}"/>
              </a:ext>
            </a:extLst>
          </p:cNvPr>
          <p:cNvSpPr>
            <a:spLocks noGrp="1"/>
          </p:cNvSpPr>
          <p:nvPr userDrawn="1">
            <p:ph type="title" hasCustomPrompt="1"/>
          </p:nvPr>
        </p:nvSpPr>
        <p:spPr>
          <a:xfrm>
            <a:off x="365760" y="365760"/>
            <a:ext cx="8412480" cy="566207"/>
          </a:xfrm>
        </p:spPr>
        <p:txBody>
          <a:bodyPr lIns="0" tIns="0" rIns="0" bIns="0" anchor="t" anchorCtr="0">
            <a:noAutofit/>
          </a:bodyPr>
          <a:lstStyle>
            <a:lvl1pPr algn="l">
              <a:defRPr sz="3600"/>
            </a:lvl1pPr>
          </a:lstStyle>
          <a:p>
            <a:r>
              <a:rPr lang="en-US" sz="3600" dirty="0"/>
              <a:t>Heading Centered (36 </a:t>
            </a:r>
            <a:r>
              <a:rPr lang="en-US" sz="3600" dirty="0" err="1"/>
              <a:t>pt</a:t>
            </a:r>
            <a:r>
              <a:rPr lang="en-US" sz="3600" dirty="0"/>
              <a:t>)</a:t>
            </a:r>
            <a:endParaRPr lang="en-US" dirty="0"/>
          </a:p>
        </p:txBody>
      </p:sp>
      <p:sp>
        <p:nvSpPr>
          <p:cNvPr id="10" name="Content Placeholder 9">
            <a:extLst>
              <a:ext uri="{FF2B5EF4-FFF2-40B4-BE49-F238E27FC236}">
                <a16:creationId xmlns:a16="http://schemas.microsoft.com/office/drawing/2014/main" id="{A52AFC11-E219-1744-8180-34AF7F7AE4EA}"/>
              </a:ext>
            </a:extLst>
          </p:cNvPr>
          <p:cNvSpPr>
            <a:spLocks noGrp="1"/>
          </p:cNvSpPr>
          <p:nvPr userDrawn="1">
            <p:ph sz="quarter" idx="10" hasCustomPrompt="1"/>
          </p:nvPr>
        </p:nvSpPr>
        <p:spPr>
          <a:xfrm>
            <a:off x="365760" y="1188720"/>
            <a:ext cx="8412480" cy="4599499"/>
          </a:xfrm>
        </p:spPr>
        <p:txBody>
          <a:bodyPr lIns="0" tIns="0" rIns="0" bIns="0">
            <a:normAutofit/>
          </a:bodyPr>
          <a:lstStyle>
            <a:lvl1pPr marL="341313" indent="-341313">
              <a:tabLst/>
              <a:defRPr sz="2800"/>
            </a:lvl1pPr>
            <a:lvl2pPr marL="684213" indent="-342900" defTabSz="631825">
              <a:buFont typeface="Wingdings" pitchFamily="2" charset="2"/>
              <a:buChar char="§"/>
              <a:defRPr sz="2800"/>
            </a:lvl2pPr>
            <a:lvl3pPr marL="1027113" indent="-341313">
              <a:buFont typeface="Wingdings" pitchFamily="2" charset="2"/>
              <a:buChar char="§"/>
              <a:defRPr sz="2800"/>
            </a:lvl3pPr>
            <a:lvl4pPr marL="1487488" indent="-401638">
              <a:buFont typeface="Wingdings" pitchFamily="2" charset="2"/>
              <a:buChar char="§"/>
              <a:defRPr sz="1800"/>
            </a:lvl4pPr>
            <a:lvl5pPr marL="1828800" indent="-344488">
              <a:buFont typeface="Wingdings" pitchFamily="2" charset="2"/>
              <a:buChar char="§"/>
              <a:defRPr sz="4800"/>
            </a:lvl5pPr>
          </a:lstStyle>
          <a:p>
            <a:pPr lvl="0"/>
            <a:r>
              <a:rPr lang="en-US" dirty="0"/>
              <a:t>Click to edit Master text styles (28 </a:t>
            </a:r>
            <a:r>
              <a:rPr lang="en-US" dirty="0" err="1"/>
              <a:t>pt</a:t>
            </a:r>
            <a:r>
              <a:rPr lang="en-US" dirty="0"/>
              <a:t>)</a:t>
            </a:r>
            <a:endParaRPr lang="en-US" sz="2800" dirty="0"/>
          </a:p>
          <a:p>
            <a:pPr lvl="1"/>
            <a:r>
              <a:rPr lang="en-US" dirty="0"/>
              <a:t>Second Level (28 </a:t>
            </a:r>
            <a:r>
              <a:rPr lang="en-US" dirty="0" err="1"/>
              <a:t>pt</a:t>
            </a:r>
            <a:r>
              <a:rPr lang="en-US" dirty="0"/>
              <a:t>)</a:t>
            </a:r>
          </a:p>
          <a:p>
            <a:pPr lvl="2"/>
            <a:r>
              <a:rPr lang="en-US" sz="2800" dirty="0"/>
              <a:t>Third Level (28 </a:t>
            </a:r>
            <a:r>
              <a:rPr lang="en-US" sz="2800" dirty="0" err="1"/>
              <a:t>pt</a:t>
            </a:r>
            <a:r>
              <a:rPr lang="en-US" sz="2800" dirty="0"/>
              <a:t>) </a:t>
            </a:r>
          </a:p>
          <a:p>
            <a:pPr lvl="3"/>
            <a:r>
              <a:rPr lang="en-US" sz="2800" dirty="0"/>
              <a:t>Fourth Level (28 </a:t>
            </a:r>
            <a:r>
              <a:rPr lang="en-US" sz="2800" dirty="0" err="1"/>
              <a:t>pt</a:t>
            </a:r>
            <a:r>
              <a:rPr lang="en-US" sz="2800" dirty="0"/>
              <a:t>) </a:t>
            </a:r>
          </a:p>
          <a:p>
            <a:pPr lvl="4"/>
            <a:r>
              <a:rPr lang="en-US" sz="2800" dirty="0"/>
              <a:t>Fifth Level (28 </a:t>
            </a:r>
            <a:r>
              <a:rPr lang="en-US" sz="2800" dirty="0" err="1"/>
              <a:t>pt</a:t>
            </a:r>
            <a:r>
              <a:rPr lang="en-US" sz="2800" dirty="0"/>
              <a:t>)</a:t>
            </a:r>
          </a:p>
          <a:p>
            <a:pPr lvl="2"/>
            <a:endParaRPr lang="en-US" dirty="0"/>
          </a:p>
        </p:txBody>
      </p:sp>
      <p:sp>
        <p:nvSpPr>
          <p:cNvPr id="4" name="Rectangle 3">
            <a:extLst>
              <a:ext uri="{FF2B5EF4-FFF2-40B4-BE49-F238E27FC236}">
                <a16:creationId xmlns:a16="http://schemas.microsoft.com/office/drawing/2014/main" id="{B8A62588-79C9-4A44-A323-AC3070A001FF}"/>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9846DD72-7898-934A-9881-8E06FEA92FF1}"/>
              </a:ext>
            </a:extLst>
          </p:cNvPr>
          <p:cNvGrpSpPr/>
          <p:nvPr userDrawn="1"/>
        </p:nvGrpSpPr>
        <p:grpSpPr>
          <a:xfrm>
            <a:off x="0" y="6712273"/>
            <a:ext cx="9144000" cy="145727"/>
            <a:chOff x="0" y="6712273"/>
            <a:chExt cx="9144000" cy="145727"/>
          </a:xfrm>
        </p:grpSpPr>
        <p:sp>
          <p:nvSpPr>
            <p:cNvPr id="5" name="Rectangle 4">
              <a:extLst>
                <a:ext uri="{FF2B5EF4-FFF2-40B4-BE49-F238E27FC236}">
                  <a16:creationId xmlns:a16="http://schemas.microsoft.com/office/drawing/2014/main" id="{DFFBEF71-2578-1940-B7F7-F28E75899DE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CA99DE41-E2A1-9F4C-82E0-1232C493673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1" name="Picture 2" descr="C:\Users\Olivia\Desktop\AdventHealth-Logo.png">
            <a:extLst>
              <a:ext uri="{FF2B5EF4-FFF2-40B4-BE49-F238E27FC236}">
                <a16:creationId xmlns:a16="http://schemas.microsoft.com/office/drawing/2014/main" id="{CB639DE7-D76B-174E-94D5-663C7F3E0E6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2740" y="4569585"/>
            <a:ext cx="8569968" cy="153667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9" name="Rectangle 18">
            <a:extLst>
              <a:ext uri="{FF2B5EF4-FFF2-40B4-BE49-F238E27FC236}">
                <a16:creationId xmlns:a16="http://schemas.microsoft.com/office/drawing/2014/main" id="{6ADC45CE-9E26-A34F-A67F-D42C0F0D0F4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 name="Group 19">
            <a:extLst>
              <a:ext uri="{FF2B5EF4-FFF2-40B4-BE49-F238E27FC236}">
                <a16:creationId xmlns:a16="http://schemas.microsoft.com/office/drawing/2014/main" id="{137D6721-6A7E-8C46-A008-1128E2C39581}"/>
              </a:ext>
            </a:extLst>
          </p:cNvPr>
          <p:cNvGrpSpPr/>
          <p:nvPr userDrawn="1"/>
        </p:nvGrpSpPr>
        <p:grpSpPr>
          <a:xfrm>
            <a:off x="0" y="6712273"/>
            <a:ext cx="9144000" cy="145727"/>
            <a:chOff x="0" y="6712273"/>
            <a:chExt cx="9144000" cy="145727"/>
          </a:xfrm>
        </p:grpSpPr>
        <p:sp>
          <p:nvSpPr>
            <p:cNvPr id="21" name="Rectangle 20">
              <a:extLst>
                <a:ext uri="{FF2B5EF4-FFF2-40B4-BE49-F238E27FC236}">
                  <a16:creationId xmlns:a16="http://schemas.microsoft.com/office/drawing/2014/main" id="{C33E1527-1CAB-F940-B935-E643819065F0}"/>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5DF61936-B21E-8E42-8196-D79BA510EE4F}"/>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itle 6">
            <a:extLst>
              <a:ext uri="{FF2B5EF4-FFF2-40B4-BE49-F238E27FC236}">
                <a16:creationId xmlns:a16="http://schemas.microsoft.com/office/drawing/2014/main" id="{E6801A44-D402-E843-BE08-AD871FDDB2D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2" name="Picture 2" descr="C:\Users\Olivia\Desktop\AdventHealth-Logo.png">
            <a:extLst>
              <a:ext uri="{FF2B5EF4-FFF2-40B4-BE49-F238E27FC236}">
                <a16:creationId xmlns:a16="http://schemas.microsoft.com/office/drawing/2014/main" id="{2330465F-7314-1748-ABF6-682BC136C87E}"/>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5F5160-91A4-3744-B993-DB7761F5A893}"/>
              </a:ext>
            </a:extLst>
          </p:cNvPr>
          <p:cNvSpPr>
            <a:spLocks noGrp="1"/>
          </p:cNvSpPr>
          <p:nvPr>
            <p:ph sz="quarter" idx="10" hasCustomPrompt="1"/>
          </p:nvPr>
        </p:nvSpPr>
        <p:spPr>
          <a:xfrm>
            <a:off x="265113" y="1509159"/>
            <a:ext cx="4217435"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42588321-70E5-1145-AB63-A29C09D46B22}"/>
              </a:ext>
            </a:extLst>
          </p:cNvPr>
          <p:cNvSpPr>
            <a:spLocks noGrp="1"/>
          </p:cNvSpPr>
          <p:nvPr>
            <p:ph sz="quarter" idx="11" hasCustomPrompt="1"/>
          </p:nvPr>
        </p:nvSpPr>
        <p:spPr>
          <a:xfrm>
            <a:off x="4769708" y="1509159"/>
            <a:ext cx="4109179"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2" name="Rectangle 11">
            <a:extLst>
              <a:ext uri="{FF2B5EF4-FFF2-40B4-BE49-F238E27FC236}">
                <a16:creationId xmlns:a16="http://schemas.microsoft.com/office/drawing/2014/main" id="{E92C26FC-BC05-3B44-A804-72D5382568B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1" name="Group 20">
            <a:extLst>
              <a:ext uri="{FF2B5EF4-FFF2-40B4-BE49-F238E27FC236}">
                <a16:creationId xmlns:a16="http://schemas.microsoft.com/office/drawing/2014/main" id="{6E31DCB1-251B-5C4B-8CDA-7DA5A3954630}"/>
              </a:ext>
            </a:extLst>
          </p:cNvPr>
          <p:cNvGrpSpPr/>
          <p:nvPr userDrawn="1"/>
        </p:nvGrpSpPr>
        <p:grpSpPr>
          <a:xfrm>
            <a:off x="0" y="6712273"/>
            <a:ext cx="9144000" cy="145727"/>
            <a:chOff x="0" y="6712273"/>
            <a:chExt cx="9144000" cy="145727"/>
          </a:xfrm>
        </p:grpSpPr>
        <p:sp>
          <p:nvSpPr>
            <p:cNvPr id="22" name="Rectangle 21">
              <a:extLst>
                <a:ext uri="{FF2B5EF4-FFF2-40B4-BE49-F238E27FC236}">
                  <a16:creationId xmlns:a16="http://schemas.microsoft.com/office/drawing/2014/main" id="{05344080-0551-B64E-ABE6-D95785E93CB5}"/>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868FF249-3077-B445-A5EC-F4726B34748E}"/>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Title 6">
            <a:extLst>
              <a:ext uri="{FF2B5EF4-FFF2-40B4-BE49-F238E27FC236}">
                <a16:creationId xmlns:a16="http://schemas.microsoft.com/office/drawing/2014/main" id="{64CB574A-2368-0846-B842-60BB76DF576C}"/>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4" name="Picture 2" descr="C:\Users\Olivia\Desktop\AdventHealth-Logo.png">
            <a:extLst>
              <a:ext uri="{FF2B5EF4-FFF2-40B4-BE49-F238E27FC236}">
                <a16:creationId xmlns:a16="http://schemas.microsoft.com/office/drawing/2014/main" id="{3C4D879F-02F3-7347-9AFF-109956FE59D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E08290F4-655D-1740-9E0A-DDB1C1773494}"/>
              </a:ext>
            </a:extLst>
          </p:cNvPr>
          <p:cNvSpPr>
            <a:spLocks noGrp="1"/>
          </p:cNvSpPr>
          <p:nvPr>
            <p:ph sz="quarter" idx="10" hasCustomPrompt="1"/>
          </p:nvPr>
        </p:nvSpPr>
        <p:spPr>
          <a:xfrm>
            <a:off x="265114" y="2045030"/>
            <a:ext cx="4188940"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1EB955AD-4A6F-974F-9978-B2FABA0A27E3}"/>
              </a:ext>
            </a:extLst>
          </p:cNvPr>
          <p:cNvSpPr>
            <a:spLocks noGrp="1"/>
          </p:cNvSpPr>
          <p:nvPr>
            <p:ph sz="quarter" idx="11" hasCustomPrompt="1"/>
          </p:nvPr>
        </p:nvSpPr>
        <p:spPr>
          <a:xfrm>
            <a:off x="4769708" y="2045030"/>
            <a:ext cx="4065373"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9" name="Content Placeholder 8">
            <a:extLst>
              <a:ext uri="{FF2B5EF4-FFF2-40B4-BE49-F238E27FC236}">
                <a16:creationId xmlns:a16="http://schemas.microsoft.com/office/drawing/2014/main" id="{5F1C2A03-6BB9-6643-82FF-8FAC512D1D36}"/>
              </a:ext>
            </a:extLst>
          </p:cNvPr>
          <p:cNvSpPr>
            <a:spLocks noGrp="1"/>
          </p:cNvSpPr>
          <p:nvPr>
            <p:ph sz="quarter" idx="12"/>
          </p:nvPr>
        </p:nvSpPr>
        <p:spPr>
          <a:xfrm>
            <a:off x="283994" y="1487325"/>
            <a:ext cx="4188940" cy="428625"/>
          </a:xfrm>
        </p:spPr>
        <p:txBody>
          <a:bodyPr>
            <a:noAutofit/>
          </a:bodyPr>
          <a:lstStyle>
            <a:lvl1pPr marL="0" indent="0">
              <a:buNone/>
              <a:defRPr sz="2800" b="1"/>
            </a:lvl1pPr>
          </a:lstStyle>
          <a:p>
            <a:pPr lvl="0"/>
            <a:r>
              <a:rPr lang="en-US"/>
              <a:t>Click to edit Master text styles</a:t>
            </a:r>
          </a:p>
        </p:txBody>
      </p:sp>
      <p:sp>
        <p:nvSpPr>
          <p:cNvPr id="18" name="Content Placeholder 8">
            <a:extLst>
              <a:ext uri="{FF2B5EF4-FFF2-40B4-BE49-F238E27FC236}">
                <a16:creationId xmlns:a16="http://schemas.microsoft.com/office/drawing/2014/main" id="{BF2E7C82-3573-5043-8510-E417802A8549}"/>
              </a:ext>
            </a:extLst>
          </p:cNvPr>
          <p:cNvSpPr>
            <a:spLocks noGrp="1"/>
          </p:cNvSpPr>
          <p:nvPr>
            <p:ph sz="quarter" idx="13"/>
          </p:nvPr>
        </p:nvSpPr>
        <p:spPr>
          <a:xfrm>
            <a:off x="4769708" y="1487325"/>
            <a:ext cx="4065373" cy="428625"/>
          </a:xfrm>
        </p:spPr>
        <p:txBody>
          <a:bodyPr>
            <a:noAutofit/>
          </a:bodyPr>
          <a:lstStyle>
            <a:lvl1pPr marL="0" indent="0">
              <a:buNone/>
              <a:defRPr sz="2800" b="1"/>
            </a:lvl1pPr>
          </a:lstStyle>
          <a:p>
            <a:pPr lvl="0"/>
            <a:r>
              <a:rPr lang="en-US"/>
              <a:t>Click to edit Master text styles</a:t>
            </a:r>
          </a:p>
        </p:txBody>
      </p:sp>
      <p:sp>
        <p:nvSpPr>
          <p:cNvPr id="14" name="Rectangle 13">
            <a:extLst>
              <a:ext uri="{FF2B5EF4-FFF2-40B4-BE49-F238E27FC236}">
                <a16:creationId xmlns:a16="http://schemas.microsoft.com/office/drawing/2014/main" id="{68ACE874-F276-0C41-BA88-9932244D425B}"/>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 name="Group 15">
            <a:extLst>
              <a:ext uri="{FF2B5EF4-FFF2-40B4-BE49-F238E27FC236}">
                <a16:creationId xmlns:a16="http://schemas.microsoft.com/office/drawing/2014/main" id="{2E844826-FC06-874C-94F8-50929733D4FB}"/>
              </a:ext>
            </a:extLst>
          </p:cNvPr>
          <p:cNvGrpSpPr/>
          <p:nvPr userDrawn="1"/>
        </p:nvGrpSpPr>
        <p:grpSpPr>
          <a:xfrm>
            <a:off x="0" y="6712273"/>
            <a:ext cx="9144000" cy="145727"/>
            <a:chOff x="0" y="6712273"/>
            <a:chExt cx="9144000" cy="145727"/>
          </a:xfrm>
        </p:grpSpPr>
        <p:sp>
          <p:nvSpPr>
            <p:cNvPr id="19" name="Rectangle 18">
              <a:extLst>
                <a:ext uri="{FF2B5EF4-FFF2-40B4-BE49-F238E27FC236}">
                  <a16:creationId xmlns:a16="http://schemas.microsoft.com/office/drawing/2014/main" id="{96CD7418-2569-6E45-A689-D05DE2EC1226}"/>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36F4107-3432-934D-BFBF-4EF945AC0C3D}"/>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Title 6">
            <a:extLst>
              <a:ext uri="{FF2B5EF4-FFF2-40B4-BE49-F238E27FC236}">
                <a16:creationId xmlns:a16="http://schemas.microsoft.com/office/drawing/2014/main" id="{9C6D1FF5-5C04-F847-A608-83E9DF99DA40}"/>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3" name="Picture 12">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22" name="Picture 2" descr="C:\Users\Olivia\Desktop\AdventHealth-Logo.png">
            <a:extLst>
              <a:ext uri="{FF2B5EF4-FFF2-40B4-BE49-F238E27FC236}">
                <a16:creationId xmlns:a16="http://schemas.microsoft.com/office/drawing/2014/main" id="{56576456-21E0-EA40-B4CB-74B433EEB612}"/>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BC1225-5F01-B245-BD9A-FDBC5F30CA3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a:extLst>
              <a:ext uri="{FF2B5EF4-FFF2-40B4-BE49-F238E27FC236}">
                <a16:creationId xmlns:a16="http://schemas.microsoft.com/office/drawing/2014/main" id="{1C7268C7-7085-934F-AC27-01CD891EA5E2}"/>
              </a:ext>
            </a:extLst>
          </p:cNvPr>
          <p:cNvGrpSpPr/>
          <p:nvPr userDrawn="1"/>
        </p:nvGrpSpPr>
        <p:grpSpPr>
          <a:xfrm>
            <a:off x="0" y="6712273"/>
            <a:ext cx="9144000" cy="145727"/>
            <a:chOff x="0" y="6712273"/>
            <a:chExt cx="9144000" cy="145727"/>
          </a:xfrm>
        </p:grpSpPr>
        <p:sp>
          <p:nvSpPr>
            <p:cNvPr id="12" name="Rectangle 11">
              <a:extLst>
                <a:ext uri="{FF2B5EF4-FFF2-40B4-BE49-F238E27FC236}">
                  <a16:creationId xmlns:a16="http://schemas.microsoft.com/office/drawing/2014/main" id="{AF84EB73-B768-CA4F-ABB7-F4AAE5B5866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7BD664D3-897E-4F4C-BAA3-40F44C158B72}"/>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620C3EE4-E6CA-BC41-A69E-6EE767CBAC79}"/>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9" name="Picture 8">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1CE084-E989-6F40-8E26-41CEE2570C0F}"/>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8907FE00-3AD6-3549-B370-F35A30C810B3}"/>
              </a:ext>
            </a:extLst>
          </p:cNvPr>
          <p:cNvSpPr>
            <a:spLocks noGrp="1"/>
          </p:cNvSpPr>
          <p:nvPr>
            <p:ph sz="quarter" idx="11" hasCustomPrompt="1"/>
          </p:nvPr>
        </p:nvSpPr>
        <p:spPr>
          <a:xfrm>
            <a:off x="3887392" y="1456904"/>
            <a:ext cx="4947689" cy="4653342"/>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Content Placeholder 6">
            <a:extLst>
              <a:ext uri="{FF2B5EF4-FFF2-40B4-BE49-F238E27FC236}">
                <a16:creationId xmlns:a16="http://schemas.microsoft.com/office/drawing/2014/main" id="{C5D41C04-E96F-B443-B2C4-BA6F4EC3B764}"/>
              </a:ext>
            </a:extLst>
          </p:cNvPr>
          <p:cNvSpPr>
            <a:spLocks noGrp="1"/>
          </p:cNvSpPr>
          <p:nvPr>
            <p:ph sz="quarter" idx="12"/>
          </p:nvPr>
        </p:nvSpPr>
        <p:spPr>
          <a:xfrm>
            <a:off x="265113" y="1456145"/>
            <a:ext cx="3308350" cy="4653342"/>
          </a:xfrm>
        </p:spPr>
        <p:txBody>
          <a:bodyPr>
            <a:normAutofit/>
          </a:bodyPr>
          <a:lstStyle>
            <a:lvl1pPr marL="0" indent="0">
              <a:buNone/>
              <a:defRPr sz="2000"/>
            </a:lvl1pPr>
          </a:lstStyle>
          <a:p>
            <a:pPr lvl="0"/>
            <a:r>
              <a:rPr lang="en-US"/>
              <a:t>Click to edit Master text styles</a:t>
            </a:r>
          </a:p>
        </p:txBody>
      </p:sp>
      <p:sp>
        <p:nvSpPr>
          <p:cNvPr id="12" name="Rectangle 11">
            <a:extLst>
              <a:ext uri="{FF2B5EF4-FFF2-40B4-BE49-F238E27FC236}">
                <a16:creationId xmlns:a16="http://schemas.microsoft.com/office/drawing/2014/main" id="{2A210BED-2AA7-354E-941D-152A4679481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 name="Group 13">
            <a:extLst>
              <a:ext uri="{FF2B5EF4-FFF2-40B4-BE49-F238E27FC236}">
                <a16:creationId xmlns:a16="http://schemas.microsoft.com/office/drawing/2014/main" id="{95E4EFB4-7665-0749-99BC-07EC0558EDBF}"/>
              </a:ext>
            </a:extLst>
          </p:cNvPr>
          <p:cNvGrpSpPr/>
          <p:nvPr userDrawn="1"/>
        </p:nvGrpSpPr>
        <p:grpSpPr>
          <a:xfrm>
            <a:off x="0" y="6712273"/>
            <a:ext cx="9144000" cy="145727"/>
            <a:chOff x="0" y="6712273"/>
            <a:chExt cx="9144000" cy="145727"/>
          </a:xfrm>
        </p:grpSpPr>
        <p:sp>
          <p:nvSpPr>
            <p:cNvPr id="15" name="Rectangle 14">
              <a:extLst>
                <a:ext uri="{FF2B5EF4-FFF2-40B4-BE49-F238E27FC236}">
                  <a16:creationId xmlns:a16="http://schemas.microsoft.com/office/drawing/2014/main" id="{CC60D909-83C6-C245-B7A7-341028D68AD3}"/>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FCC5F438-B48B-894A-84A4-F2BD982A75EA}"/>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F436C091-DFCD-F347-9FF4-51C0656447DB}"/>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BCE4E36F-77D7-874E-B534-DA3F643BCFA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2" y="1457556"/>
            <a:ext cx="4947690" cy="465269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7" name="Content Placeholder 6">
            <a:extLst>
              <a:ext uri="{FF2B5EF4-FFF2-40B4-BE49-F238E27FC236}">
                <a16:creationId xmlns:a16="http://schemas.microsoft.com/office/drawing/2014/main" id="{7DB86335-46A5-7E4C-A4A7-39427903647E}"/>
              </a:ext>
            </a:extLst>
          </p:cNvPr>
          <p:cNvSpPr>
            <a:spLocks noGrp="1"/>
          </p:cNvSpPr>
          <p:nvPr>
            <p:ph sz="quarter" idx="12"/>
          </p:nvPr>
        </p:nvSpPr>
        <p:spPr>
          <a:xfrm>
            <a:off x="265113" y="1455492"/>
            <a:ext cx="3308350" cy="4652689"/>
          </a:xfrm>
        </p:spPr>
        <p:txBody>
          <a:bodyPr>
            <a:normAutofit/>
          </a:bodyPr>
          <a:lstStyle>
            <a:lvl1pPr marL="0" indent="0">
              <a:buNone/>
              <a:defRPr sz="2000"/>
            </a:lvl1pPr>
          </a:lstStyle>
          <a:p>
            <a:pPr lvl="0"/>
            <a:r>
              <a:rPr lang="en-US"/>
              <a:t>Click to edit Master text styles</a:t>
            </a:r>
          </a:p>
        </p:txBody>
      </p:sp>
      <p:sp>
        <p:nvSpPr>
          <p:cNvPr id="12" name="Rectangle 11">
            <a:extLst>
              <a:ext uri="{FF2B5EF4-FFF2-40B4-BE49-F238E27FC236}">
                <a16:creationId xmlns:a16="http://schemas.microsoft.com/office/drawing/2014/main" id="{70272586-8341-2645-B3D0-ED4E40307089}"/>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3" name="Group 12">
            <a:extLst>
              <a:ext uri="{FF2B5EF4-FFF2-40B4-BE49-F238E27FC236}">
                <a16:creationId xmlns:a16="http://schemas.microsoft.com/office/drawing/2014/main" id="{7F6019E0-0676-CB48-94C3-046225869981}"/>
              </a:ext>
            </a:extLst>
          </p:cNvPr>
          <p:cNvGrpSpPr/>
          <p:nvPr userDrawn="1"/>
        </p:nvGrpSpPr>
        <p:grpSpPr>
          <a:xfrm>
            <a:off x="0" y="6712273"/>
            <a:ext cx="9144000" cy="145727"/>
            <a:chOff x="0" y="6712273"/>
            <a:chExt cx="9144000" cy="145727"/>
          </a:xfrm>
        </p:grpSpPr>
        <p:sp>
          <p:nvSpPr>
            <p:cNvPr id="14" name="Rectangle 13">
              <a:extLst>
                <a:ext uri="{FF2B5EF4-FFF2-40B4-BE49-F238E27FC236}">
                  <a16:creationId xmlns:a16="http://schemas.microsoft.com/office/drawing/2014/main" id="{740E34D4-E785-A142-AA75-67D940FE1347}"/>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741D24BB-00A8-8A44-9886-D37FF1EDBFB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8E21EB8C-9280-2846-ADBC-F2268D1F3EF4}"/>
              </a:ext>
            </a:extLst>
          </p:cNvPr>
          <p:cNvSpPr>
            <a:spLocks noGrp="1"/>
          </p:cNvSpPr>
          <p:nvPr>
            <p:ph type="title" hasCustomPrompt="1"/>
          </p:nvPr>
        </p:nvSpPr>
        <p:spPr>
          <a:xfrm>
            <a:off x="265113" y="449796"/>
            <a:ext cx="8569968" cy="566207"/>
          </a:xfrm>
        </p:spPr>
        <p:txBody>
          <a:bodyPr>
            <a:normAutofit/>
          </a:bodyPr>
          <a:lstStyle>
            <a:lvl1pPr algn="ctr">
              <a:defRPr sz="3600"/>
            </a:lvl1pPr>
          </a:lstStyle>
          <a:p>
            <a:r>
              <a:rPr lang="en-US" sz="3600" dirty="0"/>
              <a:t>Heading Centered (36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4AED76AC-EE7F-1742-815B-087A591C383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b="1" i="0" kern="1200">
          <a:solidFill>
            <a:srgbClr val="192757"/>
          </a:solidFill>
          <a:latin typeface="Arial" charset="0"/>
          <a:ea typeface="Arial" charset="0"/>
          <a:cs typeface="Arial" charset="0"/>
        </a:defRPr>
      </a:lvl1pPr>
    </p:titleStyle>
    <p:body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healthcare.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9C20EE0-320E-46AA-889F-542450CF1A3F}"/>
              </a:ext>
            </a:extLst>
          </p:cNvPr>
          <p:cNvSpPr txBox="1">
            <a:spLocks/>
          </p:cNvSpPr>
          <p:nvPr/>
        </p:nvSpPr>
        <p:spPr>
          <a:xfrm>
            <a:off x="280612" y="2526436"/>
            <a:ext cx="8582777" cy="188237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400" b="1" i="0" kern="1200">
                <a:solidFill>
                  <a:srgbClr val="192757"/>
                </a:solidFill>
                <a:latin typeface="Arial" charset="0"/>
                <a:ea typeface="Arial" charset="0"/>
                <a:cs typeface="Arial" charset="0"/>
              </a:defRPr>
            </a:lvl1pPr>
          </a:lstStyle>
          <a:p>
            <a:r>
              <a:rPr lang="en-US" sz="4000" dirty="0">
                <a:solidFill>
                  <a:schemeClr val="tx2"/>
                </a:solidFill>
                <a:latin typeface="Arial" panose="020B0604020202020204" pitchFamily="34" charset="0"/>
                <a:cs typeface="Arial" panose="020B0604020202020204" pitchFamily="34" charset="0"/>
              </a:rPr>
              <a:t>Overview of </a:t>
            </a:r>
            <a:br>
              <a:rPr lang="en-US" sz="4000" dirty="0">
                <a:solidFill>
                  <a:schemeClr val="accent1"/>
                </a:solidFill>
                <a:latin typeface="Arial" panose="020B0604020202020204" pitchFamily="34" charset="0"/>
                <a:cs typeface="Arial" panose="020B0604020202020204" pitchFamily="34" charset="0"/>
              </a:rPr>
            </a:br>
            <a:r>
              <a:rPr lang="en-US" sz="4000" dirty="0">
                <a:solidFill>
                  <a:schemeClr val="accent1"/>
                </a:solidFill>
                <a:latin typeface="Arial" panose="020B0604020202020204" pitchFamily="34" charset="0"/>
                <a:cs typeface="Arial" panose="020B0604020202020204" pitchFamily="34" charset="0"/>
              </a:rPr>
              <a:t>Individual Insurance</a:t>
            </a:r>
          </a:p>
        </p:txBody>
      </p:sp>
      <p:sp>
        <p:nvSpPr>
          <p:cNvPr id="5" name="Rectangle 13">
            <a:extLst>
              <a:ext uri="{FF2B5EF4-FFF2-40B4-BE49-F238E27FC236}">
                <a16:creationId xmlns:a16="http://schemas.microsoft.com/office/drawing/2014/main" id="{C98A7713-4846-4927-AD84-C28B605A2ECE}"/>
              </a:ext>
            </a:extLst>
          </p:cNvPr>
          <p:cNvSpPr txBox="1">
            <a:spLocks/>
          </p:cNvSpPr>
          <p:nvPr/>
        </p:nvSpPr>
        <p:spPr>
          <a:xfrm>
            <a:off x="2367029" y="4714050"/>
            <a:ext cx="4409942" cy="573583"/>
          </a:xfrm>
          <a:prstGeom prst="rect">
            <a:avLst/>
          </a:prstGeom>
        </p:spPr>
        <p:txBody>
          <a:bodyPr>
            <a:normAutofit lnSpcReduction="10000"/>
          </a:bodyPr>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3600" dirty="0">
                <a:solidFill>
                  <a:schemeClr val="accent1"/>
                </a:solidFill>
                <a:latin typeface="Arial" panose="020B0604020202020204" pitchFamily="34" charset="0"/>
                <a:cs typeface="Arial" panose="020B0604020202020204" pitchFamily="34" charset="0"/>
              </a:rPr>
              <a:t>Broker Training </a:t>
            </a:r>
          </a:p>
        </p:txBody>
      </p:sp>
      <p:sp>
        <p:nvSpPr>
          <p:cNvPr id="6" name="TextBox 1"/>
          <p:cNvSpPr txBox="1"/>
          <p:nvPr/>
        </p:nvSpPr>
        <p:spPr>
          <a:xfrm>
            <a:off x="8067514" y="6488061"/>
            <a:ext cx="646331"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10152021</a:t>
            </a:r>
            <a:endParaRPr lang="en-US" sz="900" dirty="0"/>
          </a:p>
        </p:txBody>
      </p:sp>
    </p:spTree>
    <p:extLst>
      <p:ext uri="{BB962C8B-B14F-4D97-AF65-F5344CB8AC3E}">
        <p14:creationId xmlns:p14="http://schemas.microsoft.com/office/powerpoint/2010/main" val="17887103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5760" y="1188720"/>
            <a:ext cx="8412480" cy="4277958"/>
          </a:xfrm>
          <a:prstGeom prst="rect">
            <a:avLst/>
          </a:prstGeom>
        </p:spPr>
        <p:txBody>
          <a:bodyPr lIns="0" tIns="0" rIns="0" bIns="0">
            <a:normAutofit/>
          </a:bodyPr>
          <a:lstStyle/>
          <a:p>
            <a:pPr>
              <a:lnSpc>
                <a:spcPct val="100000"/>
              </a:lnSpc>
              <a:spcBef>
                <a:spcPts val="0"/>
              </a:spcBef>
              <a:spcAft>
                <a:spcPts val="1200"/>
              </a:spcAft>
            </a:pPr>
            <a:r>
              <a:rPr lang="en-US" dirty="0">
                <a:solidFill>
                  <a:schemeClr val="tx2"/>
                </a:solidFill>
              </a:rPr>
              <a:t>Procedures deemed not medically necessary are not covered.</a:t>
            </a:r>
          </a:p>
          <a:p>
            <a:pPr>
              <a:lnSpc>
                <a:spcPct val="100000"/>
              </a:lnSpc>
              <a:spcBef>
                <a:spcPts val="0"/>
              </a:spcBef>
              <a:spcAft>
                <a:spcPts val="1200"/>
              </a:spcAft>
            </a:pPr>
            <a:r>
              <a:rPr lang="en-US" dirty="0">
                <a:solidFill>
                  <a:schemeClr val="tx2"/>
                </a:solidFill>
              </a:rPr>
              <a:t>Exclusions and limitations are interpreted by the plans and listed in the subscriber’s contract.</a:t>
            </a:r>
          </a:p>
          <a:p>
            <a:pPr>
              <a:lnSpc>
                <a:spcPct val="100000"/>
              </a:lnSpc>
              <a:spcBef>
                <a:spcPts val="0"/>
              </a:spcBef>
            </a:pPr>
            <a:r>
              <a:rPr lang="en-US" dirty="0">
                <a:solidFill>
                  <a:schemeClr val="tx2"/>
                </a:solidFill>
              </a:rPr>
              <a:t>Common examples:</a:t>
            </a:r>
          </a:p>
          <a:p>
            <a:pPr lvl="1">
              <a:lnSpc>
                <a:spcPct val="100000"/>
              </a:lnSpc>
              <a:spcBef>
                <a:spcPts val="0"/>
              </a:spcBef>
              <a:buSzPct val="67000"/>
              <a:buFont typeface="Wingdings" pitchFamily="2" charset="2"/>
              <a:buChar char="§"/>
            </a:pPr>
            <a:r>
              <a:rPr lang="en-US" dirty="0">
                <a:solidFill>
                  <a:schemeClr val="tx2"/>
                </a:solidFill>
              </a:rPr>
              <a:t>Alternative medicine treatments</a:t>
            </a:r>
          </a:p>
          <a:p>
            <a:pPr lvl="1">
              <a:lnSpc>
                <a:spcPct val="100000"/>
              </a:lnSpc>
              <a:spcBef>
                <a:spcPts val="0"/>
              </a:spcBef>
              <a:buSzPct val="67000"/>
              <a:buFont typeface="Wingdings" pitchFamily="2" charset="2"/>
              <a:buChar char="§"/>
            </a:pPr>
            <a:r>
              <a:rPr lang="en-US" dirty="0">
                <a:solidFill>
                  <a:schemeClr val="tx2"/>
                </a:solidFill>
              </a:rPr>
              <a:t>Acupuncture</a:t>
            </a:r>
          </a:p>
          <a:p>
            <a:pPr lvl="1">
              <a:lnSpc>
                <a:spcPct val="100000"/>
              </a:lnSpc>
              <a:spcBef>
                <a:spcPts val="0"/>
              </a:spcBef>
              <a:buSzPct val="67000"/>
              <a:buFont typeface="Wingdings" pitchFamily="2" charset="2"/>
              <a:buChar char="§"/>
            </a:pPr>
            <a:r>
              <a:rPr lang="en-US" dirty="0">
                <a:solidFill>
                  <a:schemeClr val="tx2"/>
                </a:solidFill>
              </a:rPr>
              <a:t>Bariatric services</a:t>
            </a:r>
          </a:p>
          <a:p>
            <a:pPr lvl="1">
              <a:lnSpc>
                <a:spcPct val="100000"/>
              </a:lnSpc>
              <a:spcBef>
                <a:spcPts val="0"/>
              </a:spcBef>
              <a:buSzPct val="67000"/>
              <a:buFont typeface="Wingdings" pitchFamily="2" charset="2"/>
              <a:buChar char="§"/>
            </a:pPr>
            <a:r>
              <a:rPr lang="en-US" dirty="0">
                <a:solidFill>
                  <a:schemeClr val="tx2"/>
                </a:solidFill>
              </a:rPr>
              <a:t>Complications of non-covered services</a:t>
            </a:r>
          </a:p>
          <a:p>
            <a:pPr lvl="1">
              <a:lnSpc>
                <a:spcPct val="100000"/>
              </a:lnSpc>
              <a:spcBef>
                <a:spcPts val="0"/>
              </a:spcBef>
              <a:buSzPct val="67000"/>
              <a:buFont typeface="Wingdings" pitchFamily="2" charset="2"/>
              <a:buChar char="§"/>
            </a:pPr>
            <a:r>
              <a:rPr lang="en-US" dirty="0">
                <a:solidFill>
                  <a:schemeClr val="tx2"/>
                </a:solidFill>
              </a:rPr>
              <a:t>Cosmetic surgery</a:t>
            </a:r>
          </a:p>
          <a:p>
            <a:pPr lvl="1">
              <a:lnSpc>
                <a:spcPct val="100000"/>
              </a:lnSpc>
              <a:spcBef>
                <a:spcPts val="0"/>
              </a:spcBef>
              <a:buSzPct val="67000"/>
              <a:buFont typeface="Wingdings" pitchFamily="2" charset="2"/>
              <a:buChar char="§"/>
            </a:pPr>
            <a:r>
              <a:rPr lang="en-US" dirty="0">
                <a:solidFill>
                  <a:schemeClr val="tx2"/>
                </a:solidFill>
              </a:rPr>
              <a:t>Custodial care</a:t>
            </a:r>
          </a:p>
          <a:p>
            <a:pPr lvl="1">
              <a:lnSpc>
                <a:spcPct val="100000"/>
              </a:lnSpc>
              <a:spcBef>
                <a:spcPts val="0"/>
              </a:spcBef>
              <a:buSzPct val="67000"/>
              <a:buFont typeface="Wingdings" pitchFamily="2" charset="2"/>
              <a:buChar char="§"/>
            </a:pPr>
            <a:r>
              <a:rPr lang="en-US" dirty="0">
                <a:solidFill>
                  <a:schemeClr val="tx2"/>
                </a:solidFill>
              </a:rPr>
              <a:t>Infertility services</a:t>
            </a:r>
          </a:p>
        </p:txBody>
      </p:sp>
      <p:sp>
        <p:nvSpPr>
          <p:cNvPr id="4" name="Title 3"/>
          <p:cNvSpPr>
            <a:spLocks noGrp="1"/>
          </p:cNvSpPr>
          <p:nvPr>
            <p:ph type="title"/>
          </p:nvPr>
        </p:nvSpPr>
        <p:spPr/>
        <p:txBody>
          <a:bodyPr>
            <a:noAutofit/>
          </a:bodyPr>
          <a:lstStyle/>
          <a:p>
            <a:r>
              <a:rPr lang="en-US" dirty="0"/>
              <a:t>Plan Exclusions</a:t>
            </a:r>
          </a:p>
        </p:txBody>
      </p:sp>
    </p:spTree>
    <p:extLst>
      <p:ext uri="{BB962C8B-B14F-4D97-AF65-F5344CB8AC3E}">
        <p14:creationId xmlns:p14="http://schemas.microsoft.com/office/powerpoint/2010/main" val="333020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HFHP High Value Network Plans</a:t>
            </a:r>
          </a:p>
        </p:txBody>
      </p:sp>
      <p:sp>
        <p:nvSpPr>
          <p:cNvPr id="3" name="Content Placeholder 2"/>
          <p:cNvSpPr>
            <a:spLocks noGrp="1"/>
          </p:cNvSpPr>
          <p:nvPr>
            <p:ph sz="quarter" idx="10"/>
          </p:nvPr>
        </p:nvSpPr>
        <p:spPr>
          <a:xfrm>
            <a:off x="365760" y="1298787"/>
            <a:ext cx="8412480" cy="4101888"/>
          </a:xfrm>
        </p:spPr>
        <p:txBody>
          <a:bodyPr lIns="0" tIns="0" rIns="0" bIns="0">
            <a:noAutofit/>
          </a:bodyPr>
          <a:lstStyle/>
          <a:p>
            <a:pPr marR="0" lvl="0">
              <a:lnSpc>
                <a:spcPct val="100000"/>
              </a:lnSpc>
              <a:spcBef>
                <a:spcPts val="0"/>
              </a:spcBef>
              <a:buFont typeface="Wingdings" panose="05000000000000000000" pitchFamily="2" charset="2"/>
              <a:buChar char="§"/>
            </a:pPr>
            <a:r>
              <a:rPr lang="en-US" sz="2000" dirty="0">
                <a:solidFill>
                  <a:schemeClr val="tx2"/>
                </a:solidFill>
              </a:rPr>
              <a:t>Offer the same comprehensive benefits at a lower monthly premium</a:t>
            </a:r>
          </a:p>
          <a:p>
            <a:pPr marR="0" lvl="0">
              <a:lnSpc>
                <a:spcPct val="100000"/>
              </a:lnSpc>
              <a:spcBef>
                <a:spcPts val="0"/>
              </a:spcBef>
              <a:buFont typeface="Wingdings" panose="05000000000000000000" pitchFamily="2" charset="2"/>
              <a:buChar char="§"/>
            </a:pPr>
            <a:endParaRPr lang="en-US" sz="2000" dirty="0">
              <a:solidFill>
                <a:schemeClr val="tx2"/>
              </a:solidFill>
            </a:endParaRPr>
          </a:p>
          <a:p>
            <a:pPr marR="0" lvl="0" algn="l" defTabSz="914400" rtl="0" eaLnBrk="1" fontAlgn="auto" latinLnBrk="0" hangingPunct="1">
              <a:lnSpc>
                <a:spcPct val="100000"/>
              </a:lnSpc>
              <a:spcBef>
                <a:spcPts val="0"/>
              </a:spcBef>
              <a:buClrTx/>
              <a:buSzTx/>
              <a:buFont typeface="Wingdings" panose="05000000000000000000" pitchFamily="2" charset="2"/>
              <a:buChar char="§"/>
              <a:tabLst/>
              <a:defRPr/>
            </a:pPr>
            <a:r>
              <a:rPr lang="en-US" sz="2000" dirty="0">
                <a:solidFill>
                  <a:schemeClr val="tx2"/>
                </a:solidFill>
              </a:rPr>
              <a:t>Lower Deductibles and Copayments when using the HVN</a:t>
            </a:r>
          </a:p>
          <a:p>
            <a:pPr marR="0" lvl="0" algn="l" defTabSz="914400" rtl="0" eaLnBrk="1" fontAlgn="auto" latinLnBrk="0" hangingPunct="1">
              <a:lnSpc>
                <a:spcPct val="100000"/>
              </a:lnSpc>
              <a:spcBef>
                <a:spcPts val="0"/>
              </a:spcBef>
              <a:buClrTx/>
              <a:buSzTx/>
              <a:buFont typeface="Wingdings" panose="05000000000000000000" pitchFamily="2" charset="2"/>
              <a:buChar char="§"/>
              <a:tabLst/>
              <a:defRPr/>
            </a:pPr>
            <a:endParaRPr lang="en-US" sz="2000" dirty="0">
              <a:solidFill>
                <a:schemeClr val="tx2"/>
              </a:solidFill>
            </a:endParaRPr>
          </a:p>
          <a:p>
            <a:pPr marR="0" lvl="0" algn="l" defTabSz="914400" rtl="0" eaLnBrk="1" fontAlgn="auto" latinLnBrk="0" hangingPunct="1">
              <a:lnSpc>
                <a:spcPct val="100000"/>
              </a:lnSpc>
              <a:spcBef>
                <a:spcPts val="0"/>
              </a:spcBef>
              <a:buClrTx/>
              <a:buSzTx/>
              <a:buFont typeface="Wingdings" panose="05000000000000000000" pitchFamily="2" charset="2"/>
              <a:buChar char="§"/>
              <a:tabLst/>
              <a:defRPr/>
            </a:pPr>
            <a:r>
              <a:rPr lang="en-US" sz="2000" dirty="0">
                <a:solidFill>
                  <a:schemeClr val="tx2"/>
                </a:solidFill>
              </a:rPr>
              <a:t>Separate Calendar Year deductibles for HVN and INN</a:t>
            </a:r>
          </a:p>
          <a:p>
            <a:pPr marR="0" lvl="0" algn="l" defTabSz="914400" rtl="0" eaLnBrk="1" fontAlgn="auto" latinLnBrk="0" hangingPunct="1">
              <a:lnSpc>
                <a:spcPct val="100000"/>
              </a:lnSpc>
              <a:spcBef>
                <a:spcPts val="0"/>
              </a:spcBef>
              <a:buClrTx/>
              <a:buSzTx/>
              <a:buFont typeface="Wingdings" panose="05000000000000000000" pitchFamily="2" charset="2"/>
              <a:buChar char="§"/>
              <a:tabLst/>
              <a:defRPr/>
            </a:pPr>
            <a:endParaRPr lang="en-US" sz="2000" dirty="0">
              <a:solidFill>
                <a:schemeClr val="tx2"/>
              </a:solidFill>
            </a:endParaRPr>
          </a:p>
          <a:p>
            <a:pPr defTabSz="914400">
              <a:lnSpc>
                <a:spcPct val="100000"/>
              </a:lnSpc>
              <a:spcBef>
                <a:spcPts val="0"/>
              </a:spcBef>
              <a:buClrTx/>
              <a:buFont typeface="Wingdings" panose="05000000000000000000" pitchFamily="2" charset="2"/>
              <a:buChar char="§"/>
              <a:defRPr/>
            </a:pPr>
            <a:r>
              <a:rPr lang="en-US" sz="2000" dirty="0">
                <a:solidFill>
                  <a:schemeClr val="tx2"/>
                </a:solidFill>
              </a:rPr>
              <a:t>Combined Maximum Out of Pocket Expense</a:t>
            </a:r>
          </a:p>
          <a:p>
            <a:pPr defTabSz="914400">
              <a:lnSpc>
                <a:spcPct val="100000"/>
              </a:lnSpc>
              <a:spcBef>
                <a:spcPts val="0"/>
              </a:spcBef>
              <a:buClrTx/>
              <a:buFont typeface="Wingdings" panose="05000000000000000000" pitchFamily="2" charset="2"/>
              <a:buChar char="§"/>
              <a:defRPr/>
            </a:pPr>
            <a:endParaRPr lang="en-US" sz="2000" dirty="0">
              <a:solidFill>
                <a:schemeClr val="tx2"/>
              </a:solidFill>
            </a:endParaRPr>
          </a:p>
          <a:p>
            <a:pPr defTabSz="914400">
              <a:lnSpc>
                <a:spcPct val="100000"/>
              </a:lnSpc>
              <a:spcBef>
                <a:spcPts val="0"/>
              </a:spcBef>
              <a:buClrTx/>
              <a:buFont typeface="Wingdings" panose="05000000000000000000" pitchFamily="2" charset="2"/>
              <a:buChar char="§"/>
              <a:defRPr/>
            </a:pPr>
            <a:r>
              <a:rPr lang="en-US" sz="2000" dirty="0">
                <a:solidFill>
                  <a:schemeClr val="tx2"/>
                </a:solidFill>
              </a:rPr>
              <a:t>Member/Family will never exceed OOP max</a:t>
            </a:r>
          </a:p>
          <a:p>
            <a:pPr defTabSz="914400">
              <a:lnSpc>
                <a:spcPct val="100000"/>
              </a:lnSpc>
              <a:spcBef>
                <a:spcPts val="0"/>
              </a:spcBef>
              <a:buClrTx/>
              <a:buFont typeface="Wingdings" panose="05000000000000000000" pitchFamily="2" charset="2"/>
              <a:buChar char="§"/>
              <a:defRPr/>
            </a:pPr>
            <a:endParaRPr lang="en-US" sz="2000" dirty="0">
              <a:solidFill>
                <a:schemeClr val="tx2"/>
              </a:solidFill>
            </a:endParaRPr>
          </a:p>
          <a:p>
            <a:pPr>
              <a:lnSpc>
                <a:spcPct val="100000"/>
              </a:lnSpc>
              <a:spcBef>
                <a:spcPts val="0"/>
              </a:spcBef>
              <a:buFont typeface="Wingdings" panose="05000000000000000000" pitchFamily="2" charset="2"/>
              <a:buChar char="§"/>
            </a:pPr>
            <a:r>
              <a:rPr lang="en-US" sz="2000" dirty="0">
                <a:solidFill>
                  <a:schemeClr val="tx2"/>
                </a:solidFill>
              </a:rPr>
              <a:t>No referrals or extra prior authorization </a:t>
            </a:r>
          </a:p>
          <a:p>
            <a:pPr>
              <a:lnSpc>
                <a:spcPct val="100000"/>
              </a:lnSpc>
              <a:spcBef>
                <a:spcPts val="0"/>
              </a:spcBef>
              <a:buFont typeface="Wingdings" panose="05000000000000000000" pitchFamily="2" charset="2"/>
              <a:buChar char="§"/>
            </a:pPr>
            <a:endParaRPr lang="en-US" sz="2000" dirty="0">
              <a:solidFill>
                <a:schemeClr val="tx2"/>
              </a:solidFill>
            </a:endParaRPr>
          </a:p>
          <a:p>
            <a:pPr marR="0" lvl="0">
              <a:lnSpc>
                <a:spcPct val="100000"/>
              </a:lnSpc>
              <a:spcBef>
                <a:spcPts val="0"/>
              </a:spcBef>
              <a:buFont typeface="Wingdings" panose="05000000000000000000" pitchFamily="2" charset="2"/>
              <a:buChar char="§"/>
            </a:pPr>
            <a:r>
              <a:rPr lang="en-US" sz="2000" dirty="0">
                <a:solidFill>
                  <a:schemeClr val="tx2"/>
                </a:solidFill>
              </a:rPr>
              <a:t>Reduced waste in drug utilization by identifying evidence-based clinical opportunities that drive prescription savings for members. </a:t>
            </a:r>
          </a:p>
          <a:p>
            <a:pPr marL="0" marR="0" lvl="0" indent="0">
              <a:lnSpc>
                <a:spcPct val="100000"/>
              </a:lnSpc>
              <a:spcBef>
                <a:spcPts val="0"/>
              </a:spcBef>
              <a:spcAft>
                <a:spcPts val="1200"/>
              </a:spcAft>
              <a:buNone/>
            </a:pPr>
            <a:endParaRPr lang="en-US" sz="1800" dirty="0">
              <a:solidFill>
                <a:srgbClr val="000000"/>
              </a:solidFill>
              <a:latin typeface="Segoe UI" panose="020B0502040204020203" pitchFamily="34" charset="0"/>
            </a:endParaRPr>
          </a:p>
          <a:p>
            <a:pPr marL="0" indent="0">
              <a:lnSpc>
                <a:spcPct val="100000"/>
              </a:lnSpc>
              <a:spcBef>
                <a:spcPts val="0"/>
              </a:spcBef>
              <a:buNone/>
            </a:pPr>
            <a:endParaRPr lang="en-US" sz="1800" dirty="0">
              <a:solidFill>
                <a:schemeClr val="tx2"/>
              </a:solidFill>
            </a:endParaRPr>
          </a:p>
          <a:p>
            <a:pPr marL="0" indent="0">
              <a:lnSpc>
                <a:spcPct val="100000"/>
              </a:lnSpc>
              <a:spcBef>
                <a:spcPts val="0"/>
              </a:spcBef>
              <a:buNone/>
            </a:pPr>
            <a:endParaRPr lang="en-US" sz="1800" dirty="0"/>
          </a:p>
          <a:p>
            <a:pPr marL="0" indent="0">
              <a:lnSpc>
                <a:spcPct val="100000"/>
              </a:lnSpc>
              <a:spcBef>
                <a:spcPts val="0"/>
              </a:spcBef>
              <a:buNone/>
            </a:pPr>
            <a:endParaRPr lang="en-US" sz="1800" dirty="0"/>
          </a:p>
        </p:txBody>
      </p:sp>
    </p:spTree>
    <p:extLst>
      <p:ext uri="{BB962C8B-B14F-4D97-AF65-F5344CB8AC3E}">
        <p14:creationId xmlns:p14="http://schemas.microsoft.com/office/powerpoint/2010/main" val="249669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8412480" cy="566207"/>
          </a:xfrm>
        </p:spPr>
        <p:txBody>
          <a:bodyPr lIns="0" tIns="0" rIns="0" bIns="0" anchor="t" anchorCtr="0">
            <a:noAutofit/>
          </a:bodyPr>
          <a:lstStyle/>
          <a:p>
            <a:pPr algn="l"/>
            <a:r>
              <a:rPr lang="en-US" dirty="0"/>
              <a:t>AHAP Value RX Plans</a:t>
            </a:r>
          </a:p>
        </p:txBody>
      </p:sp>
      <p:sp>
        <p:nvSpPr>
          <p:cNvPr id="3" name="Content Placeholder 2"/>
          <p:cNvSpPr>
            <a:spLocks noGrp="1"/>
          </p:cNvSpPr>
          <p:nvPr>
            <p:ph sz="quarter" idx="10"/>
          </p:nvPr>
        </p:nvSpPr>
        <p:spPr>
          <a:xfrm>
            <a:off x="365760" y="1298787"/>
            <a:ext cx="8412480" cy="4101888"/>
          </a:xfrm>
        </p:spPr>
        <p:txBody>
          <a:bodyPr lIns="0" tIns="0" rIns="0" bIns="0">
            <a:noAutofit/>
          </a:bodyPr>
          <a:lstStyle/>
          <a:p>
            <a:pPr marL="0" marR="0" lvl="0" indent="0">
              <a:lnSpc>
                <a:spcPct val="100000"/>
              </a:lnSpc>
              <a:spcBef>
                <a:spcPts val="0"/>
              </a:spcBef>
              <a:spcAft>
                <a:spcPts val="300"/>
              </a:spcAft>
              <a:buNone/>
            </a:pPr>
            <a:r>
              <a:rPr lang="en-US" sz="2000" dirty="0">
                <a:solidFill>
                  <a:srgbClr val="192757"/>
                </a:solidFill>
                <a:latin typeface="Arial" panose="020B0604020202020204" pitchFamily="34" charset="0"/>
                <a:ea typeface="Calibri" panose="020F0502020204030204" pitchFamily="34" charset="0"/>
                <a:cs typeface="Arial" panose="020B0604020202020204" pitchFamily="34" charset="0"/>
              </a:rPr>
              <a:t>O</a:t>
            </a:r>
            <a:r>
              <a:rPr lang="en-US" sz="2000" dirty="0">
                <a:solidFill>
                  <a:srgbClr val="192757"/>
                </a:solidFill>
                <a:effectLst/>
                <a:latin typeface="Arial" panose="020B0604020202020204" pitchFamily="34" charset="0"/>
                <a:ea typeface="Calibri" panose="020F0502020204030204" pitchFamily="34" charset="0"/>
                <a:cs typeface="Arial" panose="020B0604020202020204" pitchFamily="34" charset="0"/>
              </a:rPr>
              <a:t>ffer the same comprehensive benefits at a lower monthly premium</a:t>
            </a:r>
          </a:p>
          <a:p>
            <a:pPr marL="0" indent="0">
              <a:lnSpc>
                <a:spcPct val="100000"/>
              </a:lnSpc>
              <a:spcBef>
                <a:spcPts val="600"/>
              </a:spcBef>
              <a:spcAft>
                <a:spcPts val="1200"/>
              </a:spcAft>
              <a:buNone/>
            </a:pPr>
            <a:r>
              <a:rPr lang="en-US" sz="2000" dirty="0">
                <a:solidFill>
                  <a:srgbClr val="192757"/>
                </a:solidFill>
                <a:latin typeface="Arial" panose="020B0604020202020204" pitchFamily="34" charset="0"/>
                <a:cs typeface="Arial" panose="020B0604020202020204" pitchFamily="34" charset="0"/>
              </a:rPr>
              <a:t>Members have access to the Drug Savings Review Program, regardless of which in-network pharmacy they choose.</a:t>
            </a:r>
          </a:p>
          <a:p>
            <a:pPr marL="895350" lvl="1" indent="-433388">
              <a:lnSpc>
                <a:spcPct val="100000"/>
              </a:lnSpc>
              <a:spcBef>
                <a:spcPts val="600"/>
              </a:spcBef>
              <a:spcAft>
                <a:spcPts val="1200"/>
              </a:spcAft>
              <a:buClr>
                <a:schemeClr val="dk1"/>
              </a:buClr>
              <a:buSzPct val="100000"/>
              <a:buFont typeface="Wingdings" panose="05000000000000000000" pitchFamily="2" charset="2"/>
              <a:buChar char="ü"/>
            </a:pPr>
            <a:r>
              <a:rPr lang="en-US" sz="2000" dirty="0">
                <a:solidFill>
                  <a:srgbClr val="192757"/>
                </a:solidFill>
                <a:latin typeface="Arial" panose="020B0604020202020204" pitchFamily="34" charset="0"/>
                <a:cs typeface="Arial" panose="020B0604020202020204" pitchFamily="34" charset="0"/>
              </a:rPr>
              <a:t>The program helps reduce waste in drug utilization by identifying evidence-based clinical opportunities that can drive prescription savings for members. </a:t>
            </a:r>
          </a:p>
          <a:p>
            <a:pPr marL="895350" lvl="1" indent="-433388">
              <a:lnSpc>
                <a:spcPct val="100000"/>
              </a:lnSpc>
              <a:spcBef>
                <a:spcPts val="600"/>
              </a:spcBef>
              <a:spcAft>
                <a:spcPts val="1200"/>
              </a:spcAft>
              <a:buClr>
                <a:schemeClr val="dk1"/>
              </a:buClr>
              <a:buSzPct val="100000"/>
              <a:buFont typeface="Wingdings" panose="05000000000000000000" pitchFamily="2" charset="2"/>
              <a:buChar char="ü"/>
            </a:pPr>
            <a:r>
              <a:rPr lang="en-US" sz="2000" dirty="0">
                <a:solidFill>
                  <a:srgbClr val="192757"/>
                </a:solidFill>
                <a:latin typeface="Arial" panose="020B0604020202020204" pitchFamily="34" charset="0"/>
                <a:cs typeface="Arial" panose="020B0604020202020204" pitchFamily="34" charset="0"/>
              </a:rPr>
              <a:t>Program works directly with the member’s doctor to provide timely, actionable, plan member specific interventions and only is only offered to HVN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92757"/>
              </a:solidFill>
              <a:effectLst/>
              <a:uLnTx/>
              <a:uFillTx/>
              <a:latin typeface="Arial" panose="020B0604020202020204" pitchFamily="34" charset="0"/>
              <a:ea typeface="+mn-ea"/>
              <a:cs typeface="Arial" panose="020B0604020202020204" pitchFamily="34" charset="0"/>
            </a:endParaRPr>
          </a:p>
          <a:p>
            <a:pPr marL="234950" marR="0" lvl="0" indent="-234950">
              <a:lnSpc>
                <a:spcPct val="100000"/>
              </a:lnSpc>
              <a:spcBef>
                <a:spcPts val="0"/>
              </a:spcBef>
              <a:spcAft>
                <a:spcPts val="1200"/>
              </a:spcAft>
              <a:buFont typeface="Wingdings" panose="05000000000000000000" pitchFamily="2" charset="2"/>
              <a:buChar char="§"/>
            </a:pPr>
            <a:endParaRPr lang="en-US" sz="1600" dirty="0">
              <a:solidFill>
                <a:srgbClr val="192757"/>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1600" dirty="0">
              <a:solidFill>
                <a:srgbClr val="192757"/>
              </a:solidFill>
              <a:latin typeface="Arial" panose="020B0604020202020204" pitchFamily="34" charset="0"/>
              <a:ea typeface="+mn-ea"/>
              <a:cs typeface="Arial" panose="020B0604020202020204" pitchFamily="34" charset="0"/>
            </a:endParaRPr>
          </a:p>
          <a:p>
            <a:pPr marL="0" indent="0">
              <a:lnSpc>
                <a:spcPct val="100000"/>
              </a:lnSpc>
              <a:spcBef>
                <a:spcPts val="0"/>
              </a:spcBef>
              <a:buNone/>
            </a:pPr>
            <a:endParaRPr lang="en-US" sz="1600" dirty="0">
              <a:solidFill>
                <a:srgbClr val="192757"/>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1600" dirty="0">
              <a:solidFill>
                <a:srgbClr val="1927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859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08242606"/>
              </p:ext>
            </p:extLst>
          </p:nvPr>
        </p:nvGraphicFramePr>
        <p:xfrm>
          <a:off x="360783" y="1188720"/>
          <a:ext cx="8412480" cy="4114800"/>
        </p:xfrm>
        <a:graphic>
          <a:graphicData uri="http://schemas.openxmlformats.org/drawingml/2006/table">
            <a:tbl>
              <a:tblPr firstRow="1" bandRow="1">
                <a:tableStyleId>{5C22544A-7EE6-4342-B048-85BDC9FD1C3A}</a:tableStyleId>
              </a:tblPr>
              <a:tblGrid>
                <a:gridCol w="3321110">
                  <a:extLst>
                    <a:ext uri="{9D8B030D-6E8A-4147-A177-3AD203B41FA5}">
                      <a16:colId xmlns:a16="http://schemas.microsoft.com/office/drawing/2014/main" val="1581699695"/>
                    </a:ext>
                  </a:extLst>
                </a:gridCol>
                <a:gridCol w="5091370">
                  <a:extLst>
                    <a:ext uri="{9D8B030D-6E8A-4147-A177-3AD203B41FA5}">
                      <a16:colId xmlns:a16="http://schemas.microsoft.com/office/drawing/2014/main" val="2132627409"/>
                    </a:ext>
                  </a:extLst>
                </a:gridCol>
              </a:tblGrid>
              <a:tr h="384982">
                <a:tc>
                  <a:txBody>
                    <a:bodyPr/>
                    <a:lstStyle/>
                    <a:p>
                      <a:r>
                        <a:rPr lang="en-US" sz="1600" dirty="0">
                          <a:latin typeface="Arial" panose="020B0604020202020204" pitchFamily="34" charset="0"/>
                          <a:cs typeface="Arial" panose="020B0604020202020204" pitchFamily="34" charset="0"/>
                        </a:rPr>
                        <a:t>Term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600" dirty="0">
                          <a:latin typeface="Arial" panose="020B0604020202020204" pitchFamily="34" charset="0"/>
                          <a:cs typeface="Arial" panose="020B0604020202020204" pitchFamily="34" charset="0"/>
                        </a:rPr>
                        <a:t>Definition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92592193"/>
                  </a:ext>
                </a:extLst>
              </a:tr>
              <a:tr h="1534921">
                <a:tc>
                  <a:txBody>
                    <a:bodyPr/>
                    <a:lstStyle/>
                    <a:p>
                      <a:r>
                        <a:rPr lang="en-US" sz="1600" dirty="0">
                          <a:solidFill>
                            <a:schemeClr val="tx2"/>
                          </a:solidFill>
                          <a:latin typeface="Arial" panose="020B0604020202020204" pitchFamily="34" charset="0"/>
                          <a:cs typeface="Arial" panose="020B0604020202020204" pitchFamily="34" charset="0"/>
                        </a:rPr>
                        <a:t>Balance Billing</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When a provider bills a member for an amount greater than their cost share for a covered service  </a:t>
                      </a:r>
                    </a:p>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Not allowed with in-network providers </a:t>
                      </a:r>
                    </a:p>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Out-of-network providers are permitted to balance bill</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4018399"/>
                  </a:ext>
                </a:extLst>
              </a:tr>
              <a:tr h="605956">
                <a:tc>
                  <a:txBody>
                    <a:bodyPr/>
                    <a:lstStyle/>
                    <a:p>
                      <a:r>
                        <a:rPr lang="en-US" sz="1600" dirty="0">
                          <a:solidFill>
                            <a:schemeClr val="tx2"/>
                          </a:solidFill>
                          <a:latin typeface="Arial" panose="020B0604020202020204" pitchFamily="34" charset="0"/>
                          <a:cs typeface="Arial" panose="020B0604020202020204" pitchFamily="34" charset="0"/>
                        </a:rPr>
                        <a:t>Certificate of Credible Coverage (COCC)</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Attestation of coverage  </a:t>
                      </a:r>
                    </a:p>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Only available upon request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1390544"/>
                  </a:ext>
                </a:extLst>
              </a:tr>
              <a:tr h="605956">
                <a:tc>
                  <a:txBody>
                    <a:bodyPr/>
                    <a:lstStyle/>
                    <a:p>
                      <a:r>
                        <a:rPr lang="en-US" sz="1600" dirty="0">
                          <a:solidFill>
                            <a:schemeClr val="tx2"/>
                          </a:solidFill>
                          <a:latin typeface="Arial" panose="020B0604020202020204" pitchFamily="34" charset="0"/>
                          <a:cs typeface="Arial" panose="020B0604020202020204" pitchFamily="34" charset="0"/>
                        </a:rPr>
                        <a:t>Evidence of Coverage (EOC)</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Contract between a</a:t>
                      </a:r>
                      <a:r>
                        <a:rPr lang="en-US" sz="1600" baseline="0" dirty="0">
                          <a:solidFill>
                            <a:schemeClr val="tx2"/>
                          </a:solidFill>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rPr>
                        <a:t>Commercial member and the insurance company.</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37777407"/>
                  </a:ext>
                </a:extLst>
              </a:tr>
              <a:tr h="982985">
                <a:tc>
                  <a:txBody>
                    <a:bodyPr/>
                    <a:lstStyle/>
                    <a:p>
                      <a:r>
                        <a:rPr lang="en-US" sz="1600" dirty="0">
                          <a:solidFill>
                            <a:schemeClr val="tx2"/>
                          </a:solidFill>
                          <a:latin typeface="Arial" panose="020B0604020202020204" pitchFamily="34" charset="0"/>
                          <a:cs typeface="Arial" panose="020B0604020202020204" pitchFamily="34" charset="0"/>
                        </a:rPr>
                        <a:t>High Value Network Plans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Cost effective plan option – lower premium and lower copays when using selected network of providers and facilities </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2506963"/>
                  </a:ext>
                </a:extLst>
              </a:tr>
            </a:tbl>
          </a:graphicData>
        </a:graphic>
      </p:graphicFrame>
      <p:sp>
        <p:nvSpPr>
          <p:cNvPr id="3" name="Title 2"/>
          <p:cNvSpPr>
            <a:spLocks noGrp="1"/>
          </p:cNvSpPr>
          <p:nvPr>
            <p:ph type="title"/>
          </p:nvPr>
        </p:nvSpPr>
        <p:spPr/>
        <p:txBody>
          <a:bodyPr>
            <a:noAutofit/>
          </a:bodyPr>
          <a:lstStyle/>
          <a:p>
            <a:r>
              <a:rPr lang="en-US" dirty="0"/>
              <a:t>Important Terminology</a:t>
            </a:r>
          </a:p>
        </p:txBody>
      </p:sp>
    </p:spTree>
    <p:extLst>
      <p:ext uri="{BB962C8B-B14F-4D97-AF65-F5344CB8AC3E}">
        <p14:creationId xmlns:p14="http://schemas.microsoft.com/office/powerpoint/2010/main" val="356279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70795448"/>
              </p:ext>
            </p:extLst>
          </p:nvPr>
        </p:nvGraphicFramePr>
        <p:xfrm>
          <a:off x="365760" y="1188720"/>
          <a:ext cx="8412480" cy="4114800"/>
        </p:xfrm>
        <a:graphic>
          <a:graphicData uri="http://schemas.openxmlformats.org/drawingml/2006/table">
            <a:tbl>
              <a:tblPr firstRow="1" bandRow="1">
                <a:tableStyleId>{5C22544A-7EE6-4342-B048-85BDC9FD1C3A}</a:tableStyleId>
              </a:tblPr>
              <a:tblGrid>
                <a:gridCol w="2994708">
                  <a:extLst>
                    <a:ext uri="{9D8B030D-6E8A-4147-A177-3AD203B41FA5}">
                      <a16:colId xmlns:a16="http://schemas.microsoft.com/office/drawing/2014/main" val="1781271146"/>
                    </a:ext>
                  </a:extLst>
                </a:gridCol>
                <a:gridCol w="5417772">
                  <a:extLst>
                    <a:ext uri="{9D8B030D-6E8A-4147-A177-3AD203B41FA5}">
                      <a16:colId xmlns:a16="http://schemas.microsoft.com/office/drawing/2014/main" val="2872012334"/>
                    </a:ext>
                  </a:extLst>
                </a:gridCol>
              </a:tblGrid>
              <a:tr h="389530">
                <a:tc>
                  <a:txBody>
                    <a:bodyPr/>
                    <a:lstStyle/>
                    <a:p>
                      <a:r>
                        <a:rPr lang="en-US" sz="1600" dirty="0">
                          <a:latin typeface="Arial" panose="020B0604020202020204" pitchFamily="34" charset="0"/>
                          <a:cs typeface="Arial" panose="020B0604020202020204" pitchFamily="34" charset="0"/>
                        </a:rPr>
                        <a:t>Term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600" dirty="0">
                          <a:latin typeface="Arial" panose="020B0604020202020204" pitchFamily="34" charset="0"/>
                          <a:cs typeface="Arial" panose="020B0604020202020204" pitchFamily="34" charset="0"/>
                        </a:rPr>
                        <a:t>Definition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735308378"/>
                  </a:ext>
                </a:extLst>
              </a:tr>
              <a:tr h="949729">
                <a:tc>
                  <a:txBody>
                    <a:bodyPr/>
                    <a:lstStyle/>
                    <a:p>
                      <a:r>
                        <a:rPr lang="en-US" sz="1600" dirty="0">
                          <a:solidFill>
                            <a:schemeClr val="tx2"/>
                          </a:solidFill>
                          <a:latin typeface="Arial" panose="020B0604020202020204" pitchFamily="34" charset="0"/>
                          <a:cs typeface="Arial" panose="020B0604020202020204" pitchFamily="34" charset="0"/>
                        </a:rPr>
                        <a:t>In-Network (INN) Cost Share</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600" dirty="0">
                          <a:solidFill>
                            <a:schemeClr val="tx2"/>
                          </a:solidFill>
                          <a:latin typeface="Arial" panose="020B0604020202020204" pitchFamily="34" charset="0"/>
                          <a:cs typeface="Arial" panose="020B0604020202020204" pitchFamily="34" charset="0"/>
                        </a:rPr>
                        <a:t>The amount a member will pay for a covered service received by a provider that participates with Health</a:t>
                      </a:r>
                      <a:r>
                        <a:rPr lang="en-US" sz="1600" baseline="0" dirty="0">
                          <a:solidFill>
                            <a:schemeClr val="tx2"/>
                          </a:solidFill>
                          <a:latin typeface="Arial" panose="020B0604020202020204" pitchFamily="34" charset="0"/>
                          <a:cs typeface="Arial" panose="020B0604020202020204" pitchFamily="34" charset="0"/>
                        </a:rPr>
                        <a:t> First Health Plans</a:t>
                      </a:r>
                      <a:r>
                        <a:rPr lang="en-US" sz="1600" dirty="0">
                          <a:solidFill>
                            <a:schemeClr val="tx2"/>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07579752"/>
                  </a:ext>
                </a:extLst>
              </a:tr>
              <a:tr h="12692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2"/>
                          </a:solidFill>
                          <a:latin typeface="Arial" panose="020B0604020202020204" pitchFamily="34" charset="0"/>
                          <a:cs typeface="Arial" panose="020B0604020202020204" pitchFamily="34" charset="0"/>
                        </a:rPr>
                        <a:t>Schedule of Benefits</a:t>
                      </a:r>
                    </a:p>
                    <a:p>
                      <a:endParaRPr lang="en-US" sz="1600" dirty="0">
                        <a:solidFill>
                          <a:schemeClr val="tx2"/>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31775" indent="-22542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Document used by a member, in conjunction with their contract, to clarify cost share and benefit limitations of covered medical services.  </a:t>
                      </a:r>
                    </a:p>
                    <a:p>
                      <a:pPr marL="231775" indent="-22542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Considered part of the contract.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2730514"/>
                  </a:ext>
                </a:extLst>
              </a:tr>
              <a:tr h="15063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2"/>
                          </a:solidFill>
                          <a:latin typeface="Arial" panose="020B0604020202020204" pitchFamily="34" charset="0"/>
                          <a:cs typeface="Arial" panose="020B0604020202020204" pitchFamily="34" charset="0"/>
                        </a:rPr>
                        <a:t>Stackable Benefits</a:t>
                      </a:r>
                    </a:p>
                    <a:p>
                      <a:endParaRPr lang="en-US" sz="1600" dirty="0">
                        <a:solidFill>
                          <a:schemeClr val="tx2"/>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Administrative guideline that assesses separate cost shares when multiple outpatient services are received by a member.  </a:t>
                      </a:r>
                    </a:p>
                    <a:p>
                      <a:pPr marL="231775" indent="-231775">
                        <a:buFont typeface="Wingdings" panose="05000000000000000000" pitchFamily="2" charset="2"/>
                        <a:buChar char="§"/>
                        <a:tabLst/>
                      </a:pPr>
                      <a:r>
                        <a:rPr lang="en-US" sz="1600" dirty="0">
                          <a:solidFill>
                            <a:schemeClr val="tx2"/>
                          </a:solidFill>
                          <a:latin typeface="Arial" panose="020B0604020202020204" pitchFamily="34" charset="0"/>
                          <a:cs typeface="Arial" panose="020B0604020202020204" pitchFamily="34" charset="0"/>
                        </a:rPr>
                        <a:t>Does not apply for inpatient services.</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95230656"/>
                  </a:ext>
                </a:extLst>
              </a:tr>
            </a:tbl>
          </a:graphicData>
        </a:graphic>
      </p:graphicFrame>
      <p:sp>
        <p:nvSpPr>
          <p:cNvPr id="3" name="Title 2"/>
          <p:cNvSpPr>
            <a:spLocks noGrp="1"/>
          </p:cNvSpPr>
          <p:nvPr>
            <p:ph type="title"/>
          </p:nvPr>
        </p:nvSpPr>
        <p:spPr/>
        <p:txBody>
          <a:bodyPr>
            <a:noAutofit/>
          </a:bodyPr>
          <a:lstStyle/>
          <a:p>
            <a:r>
              <a:rPr lang="en-US" dirty="0"/>
              <a:t>Important Terminology</a:t>
            </a:r>
          </a:p>
        </p:txBody>
      </p:sp>
    </p:spTree>
    <p:extLst>
      <p:ext uri="{BB962C8B-B14F-4D97-AF65-F5344CB8AC3E}">
        <p14:creationId xmlns:p14="http://schemas.microsoft.com/office/powerpoint/2010/main" val="260091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9839828"/>
              </p:ext>
            </p:extLst>
          </p:nvPr>
        </p:nvGraphicFramePr>
        <p:xfrm>
          <a:off x="365760" y="1188720"/>
          <a:ext cx="8412480" cy="2047173"/>
        </p:xfrm>
        <a:graphic>
          <a:graphicData uri="http://schemas.openxmlformats.org/drawingml/2006/table">
            <a:tbl>
              <a:tblPr firstRow="1" bandRow="1">
                <a:tableStyleId>{5C22544A-7EE6-4342-B048-85BDC9FD1C3A}</a:tableStyleId>
              </a:tblPr>
              <a:tblGrid>
                <a:gridCol w="2981108">
                  <a:extLst>
                    <a:ext uri="{9D8B030D-6E8A-4147-A177-3AD203B41FA5}">
                      <a16:colId xmlns:a16="http://schemas.microsoft.com/office/drawing/2014/main" val="3824154936"/>
                    </a:ext>
                  </a:extLst>
                </a:gridCol>
                <a:gridCol w="5431372">
                  <a:extLst>
                    <a:ext uri="{9D8B030D-6E8A-4147-A177-3AD203B41FA5}">
                      <a16:colId xmlns:a16="http://schemas.microsoft.com/office/drawing/2014/main" val="3553584793"/>
                    </a:ext>
                  </a:extLst>
                </a:gridCol>
              </a:tblGrid>
              <a:tr h="396125">
                <a:tc>
                  <a:txBody>
                    <a:bodyPr/>
                    <a:lstStyle/>
                    <a:p>
                      <a:r>
                        <a:rPr lang="en-US" sz="1600" dirty="0">
                          <a:latin typeface="Arial" panose="020B0604020202020204" pitchFamily="34" charset="0"/>
                          <a:cs typeface="Arial" panose="020B0604020202020204" pitchFamily="34" charset="0"/>
                        </a:rPr>
                        <a:t>Term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600" dirty="0">
                          <a:latin typeface="Arial" panose="020B0604020202020204" pitchFamily="34" charset="0"/>
                          <a:cs typeface="Arial" panose="020B0604020202020204" pitchFamily="34" charset="0"/>
                        </a:rPr>
                        <a:t>Definition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855571234"/>
                  </a:ext>
                </a:extLst>
              </a:tr>
              <a:tr h="806010">
                <a:tc>
                  <a:txBody>
                    <a:bodyPr/>
                    <a:lstStyle/>
                    <a:p>
                      <a:r>
                        <a:rPr lang="en-US" sz="1600" dirty="0">
                          <a:solidFill>
                            <a:schemeClr val="tx2"/>
                          </a:solidFill>
                          <a:latin typeface="Arial" panose="020B0604020202020204" pitchFamily="34" charset="0"/>
                          <a:cs typeface="Arial" panose="020B0604020202020204" pitchFamily="34" charset="0"/>
                        </a:rPr>
                        <a:t>Summary of Benefits and Coverage (SBC)</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600" dirty="0">
                          <a:solidFill>
                            <a:schemeClr val="tx2"/>
                          </a:solidFill>
                          <a:latin typeface="Arial" panose="020B0604020202020204" pitchFamily="34" charset="0"/>
                          <a:cs typeface="Arial" panose="020B0604020202020204" pitchFamily="34" charset="0"/>
                        </a:rPr>
                        <a:t>Describes plan benefits and coverage in a standardized format required for all ACA plans.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69054596"/>
                  </a:ext>
                </a:extLst>
              </a:tr>
              <a:tr h="845038">
                <a:tc>
                  <a:txBody>
                    <a:bodyPr/>
                    <a:lstStyle/>
                    <a:p>
                      <a:r>
                        <a:rPr lang="en-US" sz="1600" dirty="0">
                          <a:solidFill>
                            <a:schemeClr val="tx2"/>
                          </a:solidFill>
                          <a:latin typeface="Arial" panose="020B0604020202020204" pitchFamily="34" charset="0"/>
                          <a:cs typeface="Arial" panose="020B0604020202020204" pitchFamily="34" charset="0"/>
                        </a:rPr>
                        <a:t>Summary Plan Description (SPD)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dirty="0">
                          <a:solidFill>
                            <a:schemeClr val="tx2"/>
                          </a:solidFill>
                          <a:latin typeface="Arial" panose="020B0604020202020204" pitchFamily="34" charset="0"/>
                          <a:cs typeface="Arial" panose="020B0604020202020204" pitchFamily="34" charset="0"/>
                        </a:rPr>
                        <a:t>Contract between an ASO/TPA group and the insurance company.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5906678"/>
                  </a:ext>
                </a:extLst>
              </a:tr>
            </a:tbl>
          </a:graphicData>
        </a:graphic>
      </p:graphicFrame>
      <p:sp>
        <p:nvSpPr>
          <p:cNvPr id="3" name="Title 2"/>
          <p:cNvSpPr>
            <a:spLocks noGrp="1"/>
          </p:cNvSpPr>
          <p:nvPr>
            <p:ph type="title"/>
          </p:nvPr>
        </p:nvSpPr>
        <p:spPr/>
        <p:txBody>
          <a:bodyPr>
            <a:noAutofit/>
          </a:bodyPr>
          <a:lstStyle/>
          <a:p>
            <a:r>
              <a:rPr lang="en-US" dirty="0"/>
              <a:t>Important Terminology</a:t>
            </a:r>
          </a:p>
        </p:txBody>
      </p:sp>
    </p:spTree>
    <p:extLst>
      <p:ext uri="{BB962C8B-B14F-4D97-AF65-F5344CB8AC3E}">
        <p14:creationId xmlns:p14="http://schemas.microsoft.com/office/powerpoint/2010/main" val="91237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3E82EA-40AE-4149-9419-5C16608DD293}"/>
              </a:ext>
            </a:extLst>
          </p:cNvPr>
          <p:cNvSpPr txBox="1">
            <a:spLocks/>
          </p:cNvSpPr>
          <p:nvPr/>
        </p:nvSpPr>
        <p:spPr>
          <a:xfrm>
            <a:off x="1551997" y="2455002"/>
            <a:ext cx="6470877" cy="11050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i="0" kern="1200">
                <a:solidFill>
                  <a:srgbClr val="192757"/>
                </a:solidFill>
                <a:latin typeface="Arial" charset="0"/>
                <a:ea typeface="Arial" charset="0"/>
                <a:cs typeface="Arial" charset="0"/>
              </a:defRPr>
            </a:lvl1pPr>
          </a:lstStyle>
          <a:p>
            <a:r>
              <a:rPr lang="en-US" sz="7200" dirty="0">
                <a:solidFill>
                  <a:schemeClr val="tx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399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47F01BC-6F91-456C-811C-E3946A58062C}"/>
              </a:ext>
            </a:extLst>
          </p:cNvPr>
          <p:cNvSpPr txBox="1">
            <a:spLocks/>
          </p:cNvSpPr>
          <p:nvPr/>
        </p:nvSpPr>
        <p:spPr>
          <a:xfrm>
            <a:off x="365760" y="1188720"/>
            <a:ext cx="8503920" cy="4083509"/>
          </a:xfrm>
          <a:prstGeom prst="rect">
            <a:avLst/>
          </a:prstGeom>
        </p:spPr>
        <p:txBody>
          <a:bodyPr vert="horz" lIns="0" tIns="0" rIns="0" bIns="0" rtlCol="0">
            <a:normAutofit/>
          </a:bodyPr>
          <a:lstStyle>
            <a:lvl1pPr marL="341313" indent="-341313" algn="l" defTabSz="685800" rtl="0" eaLnBrk="1" latinLnBrk="0" hangingPunct="1">
              <a:lnSpc>
                <a:spcPct val="90000"/>
              </a:lnSpc>
              <a:spcBef>
                <a:spcPts val="750"/>
              </a:spcBef>
              <a:buClr>
                <a:srgbClr val="192757"/>
              </a:buClr>
              <a:buFont typeface="Wingdings" charset="2"/>
              <a:buChar char="§"/>
              <a:tabLst/>
              <a:defRPr sz="2800" b="0" i="0" kern="1200">
                <a:solidFill>
                  <a:schemeClr val="tx1"/>
                </a:solidFill>
                <a:latin typeface="Arial" charset="0"/>
                <a:ea typeface="Arial" charset="0"/>
                <a:cs typeface="Arial" charset="0"/>
              </a:defRPr>
            </a:lvl1pPr>
            <a:lvl2pPr marL="684213" indent="-342900" algn="l" defTabSz="631825" rtl="0" eaLnBrk="1" latinLnBrk="0" hangingPunct="1">
              <a:lnSpc>
                <a:spcPct val="90000"/>
              </a:lnSpc>
              <a:spcBef>
                <a:spcPts val="375"/>
              </a:spcBef>
              <a:buClr>
                <a:srgbClr val="192757"/>
              </a:buClr>
              <a:buFont typeface="Wingdings" pitchFamily="2" charset="2"/>
              <a:buChar char="§"/>
              <a:defRPr sz="2800" b="0" i="0" kern="1200">
                <a:solidFill>
                  <a:schemeClr val="tx1"/>
                </a:solidFill>
                <a:latin typeface="Arial" charset="0"/>
                <a:ea typeface="Arial" charset="0"/>
                <a:cs typeface="Arial" charset="0"/>
              </a:defRPr>
            </a:lvl2pPr>
            <a:lvl3pPr marL="1027113" indent="-341313" algn="l" defTabSz="685800" rtl="0" eaLnBrk="1" latinLnBrk="0" hangingPunct="1">
              <a:lnSpc>
                <a:spcPct val="90000"/>
              </a:lnSpc>
              <a:spcBef>
                <a:spcPts val="375"/>
              </a:spcBef>
              <a:buClr>
                <a:srgbClr val="192757"/>
              </a:buClr>
              <a:buFont typeface="Wingdings" pitchFamily="2" charset="2"/>
              <a:buChar char="§"/>
              <a:tabLst/>
              <a:defRPr sz="2800" b="0" i="0" kern="1200">
                <a:solidFill>
                  <a:schemeClr val="tx1"/>
                </a:solidFill>
                <a:latin typeface="Arial" charset="0"/>
                <a:ea typeface="Arial" charset="0"/>
                <a:cs typeface="Arial" charset="0"/>
              </a:defRPr>
            </a:lvl3pPr>
            <a:lvl4pPr marL="1487488" indent="-401638" algn="l" defTabSz="685800" rtl="0" eaLnBrk="1" latinLnBrk="0" hangingPunct="1">
              <a:lnSpc>
                <a:spcPct val="90000"/>
              </a:lnSpc>
              <a:spcBef>
                <a:spcPts val="375"/>
              </a:spcBef>
              <a:buClr>
                <a:srgbClr val="192757"/>
              </a:buClr>
              <a:buFont typeface="Wingdings" pitchFamily="2" charset="2"/>
              <a:buChar char="§"/>
              <a:tabLst/>
              <a:defRPr sz="1800" b="0" i="0" kern="1200">
                <a:solidFill>
                  <a:schemeClr val="tx1"/>
                </a:solidFill>
                <a:latin typeface="Arial" charset="0"/>
                <a:ea typeface="Arial" charset="0"/>
                <a:cs typeface="Arial" charset="0"/>
              </a:defRPr>
            </a:lvl4pPr>
            <a:lvl5pPr marL="1828800" indent="-344488" algn="l" defTabSz="685800" rtl="0" eaLnBrk="1" latinLnBrk="0" hangingPunct="1">
              <a:lnSpc>
                <a:spcPct val="90000"/>
              </a:lnSpc>
              <a:spcBef>
                <a:spcPts val="375"/>
              </a:spcBef>
              <a:buClr>
                <a:srgbClr val="192757"/>
              </a:buClr>
              <a:buFont typeface="Wingdings" pitchFamily="2" charset="2"/>
              <a:buChar char="§"/>
              <a:defRPr sz="4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spcAft>
                <a:spcPts val="300"/>
              </a:spcAft>
              <a:buFont typeface="Wingdings" charset="2"/>
              <a:buNone/>
            </a:pPr>
            <a:r>
              <a:rPr lang="en-US" sz="2400" b="1" dirty="0">
                <a:solidFill>
                  <a:srgbClr val="5D83B5"/>
                </a:solidFill>
                <a:latin typeface="Arial" panose="020B0604020202020204" pitchFamily="34" charset="0"/>
                <a:cs typeface="Arial" panose="020B0604020202020204" pitchFamily="34" charset="0"/>
              </a:rPr>
              <a:t>This module is designed to explain:</a:t>
            </a:r>
          </a:p>
          <a:p>
            <a:pPr marL="236538" lvl="0" indent="-236538">
              <a:lnSpc>
                <a:spcPct val="100000"/>
              </a:lnSpc>
              <a:spcBef>
                <a:spcPts val="0"/>
              </a:spcBef>
              <a:spcAft>
                <a:spcPts val="300"/>
              </a:spcAft>
            </a:pPr>
            <a:r>
              <a:rPr lang="en-US" sz="1800" dirty="0">
                <a:solidFill>
                  <a:schemeClr val="tx2"/>
                </a:solidFill>
              </a:rPr>
              <a:t>Individual insurance</a:t>
            </a:r>
          </a:p>
          <a:p>
            <a:pPr marL="236538" lvl="0" indent="-236538">
              <a:lnSpc>
                <a:spcPct val="100000"/>
              </a:lnSpc>
              <a:spcBef>
                <a:spcPts val="0"/>
              </a:spcBef>
              <a:spcAft>
                <a:spcPts val="300"/>
              </a:spcAft>
            </a:pPr>
            <a:r>
              <a:rPr lang="en-US" sz="1800" dirty="0">
                <a:solidFill>
                  <a:schemeClr val="tx2"/>
                </a:solidFill>
              </a:rPr>
              <a:t>Sales and Service Area</a:t>
            </a:r>
          </a:p>
          <a:p>
            <a:pPr marL="236538" lvl="0" indent="-236538">
              <a:lnSpc>
                <a:spcPct val="100000"/>
              </a:lnSpc>
              <a:spcBef>
                <a:spcPts val="0"/>
              </a:spcBef>
              <a:spcAft>
                <a:spcPts val="300"/>
              </a:spcAft>
            </a:pPr>
            <a:r>
              <a:rPr lang="en-US" sz="1800" dirty="0">
                <a:solidFill>
                  <a:schemeClr val="tx2"/>
                </a:solidFill>
              </a:rPr>
              <a:t>Eligibility </a:t>
            </a:r>
          </a:p>
          <a:p>
            <a:pPr marL="236538" lvl="0" indent="-236538">
              <a:lnSpc>
                <a:spcPct val="100000"/>
              </a:lnSpc>
              <a:spcBef>
                <a:spcPts val="0"/>
              </a:spcBef>
              <a:spcAft>
                <a:spcPts val="300"/>
              </a:spcAft>
            </a:pPr>
            <a:r>
              <a:rPr lang="en-US" sz="1800" dirty="0">
                <a:solidFill>
                  <a:schemeClr val="tx2"/>
                </a:solidFill>
              </a:rPr>
              <a:t>Enrollment periods</a:t>
            </a:r>
          </a:p>
          <a:p>
            <a:pPr marL="236538" indent="-236538">
              <a:lnSpc>
                <a:spcPct val="100000"/>
              </a:lnSpc>
              <a:spcBef>
                <a:spcPts val="0"/>
              </a:spcBef>
              <a:spcAft>
                <a:spcPts val="300"/>
              </a:spcAft>
            </a:pPr>
            <a:r>
              <a:rPr lang="en-US" sz="1800" dirty="0">
                <a:solidFill>
                  <a:schemeClr val="tx2"/>
                </a:solidFill>
              </a:rPr>
              <a:t>Premium determinations</a:t>
            </a:r>
          </a:p>
          <a:p>
            <a:pPr marL="236538" indent="-236538">
              <a:lnSpc>
                <a:spcPct val="100000"/>
              </a:lnSpc>
              <a:spcBef>
                <a:spcPts val="0"/>
              </a:spcBef>
              <a:spcAft>
                <a:spcPts val="300"/>
              </a:spcAft>
            </a:pPr>
            <a:r>
              <a:rPr lang="en-US" sz="1800" dirty="0">
                <a:solidFill>
                  <a:schemeClr val="tx2"/>
                </a:solidFill>
              </a:rPr>
              <a:t>Plan exclusions</a:t>
            </a:r>
          </a:p>
          <a:p>
            <a:pPr marL="236538" indent="-236538">
              <a:lnSpc>
                <a:spcPct val="100000"/>
              </a:lnSpc>
              <a:spcBef>
                <a:spcPts val="0"/>
              </a:spcBef>
              <a:spcAft>
                <a:spcPts val="300"/>
              </a:spcAft>
            </a:pPr>
            <a:r>
              <a:rPr lang="en-US" sz="1800" dirty="0">
                <a:solidFill>
                  <a:schemeClr val="tx2"/>
                </a:solidFill>
              </a:rPr>
              <a:t>HMO Plans</a:t>
            </a:r>
          </a:p>
          <a:p>
            <a:pPr marL="236538" indent="-236538">
              <a:lnSpc>
                <a:spcPct val="100000"/>
              </a:lnSpc>
              <a:spcBef>
                <a:spcPts val="0"/>
              </a:spcBef>
              <a:spcAft>
                <a:spcPts val="600"/>
              </a:spcAft>
            </a:pPr>
            <a:r>
              <a:rPr lang="en-US" sz="1800" dirty="0">
                <a:solidFill>
                  <a:schemeClr val="tx2"/>
                </a:solidFill>
              </a:rPr>
              <a:t>Important terminology</a:t>
            </a:r>
            <a:endParaRPr lang="en-US" sz="2000" b="1" dirty="0">
              <a:solidFill>
                <a:schemeClr val="tx2"/>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Autofit/>
          </a:bodyPr>
          <a:lstStyle/>
          <a:p>
            <a:r>
              <a:rPr lang="en-US" dirty="0"/>
              <a:t>Module Description</a:t>
            </a:r>
          </a:p>
        </p:txBody>
      </p:sp>
    </p:spTree>
    <p:extLst>
      <p:ext uri="{BB962C8B-B14F-4D97-AF65-F5344CB8AC3E}">
        <p14:creationId xmlns:p14="http://schemas.microsoft.com/office/powerpoint/2010/main" val="378173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23288" y="1554480"/>
            <a:ext cx="4554952" cy="4069773"/>
          </a:xfrm>
          <a:prstGeom prst="rect">
            <a:avLst/>
          </a:prstGeom>
        </p:spPr>
        <p:txBody>
          <a:bodyPr lIns="0" tIns="0" rIns="0" bIns="0">
            <a:normAutofit/>
          </a:bodyPr>
          <a:lstStyle/>
          <a:p>
            <a:pPr marL="0" indent="0">
              <a:lnSpc>
                <a:spcPct val="100000"/>
              </a:lnSpc>
              <a:spcBef>
                <a:spcPts val="0"/>
              </a:spcBef>
              <a:spcAft>
                <a:spcPts val="300"/>
              </a:spcAft>
              <a:buNone/>
            </a:pPr>
            <a:r>
              <a:rPr lang="en-US" sz="2400" b="1" dirty="0">
                <a:solidFill>
                  <a:schemeClr val="tx2"/>
                </a:solidFill>
              </a:rPr>
              <a:t>Subscriber Eligibility:</a:t>
            </a:r>
            <a:endParaRPr lang="en-US" sz="2400" dirty="0">
              <a:solidFill>
                <a:schemeClr val="tx2"/>
              </a:solidFill>
            </a:endParaRPr>
          </a:p>
          <a:p>
            <a:pPr marL="236538" lvl="1" indent="-236538">
              <a:lnSpc>
                <a:spcPct val="100000"/>
              </a:lnSpc>
              <a:spcBef>
                <a:spcPts val="0"/>
              </a:spcBef>
              <a:spcAft>
                <a:spcPts val="300"/>
              </a:spcAft>
              <a:buFont typeface="Wingdings" pitchFamily="2" charset="2"/>
              <a:buChar char="§"/>
            </a:pPr>
            <a:r>
              <a:rPr lang="en-US" dirty="0">
                <a:solidFill>
                  <a:schemeClr val="tx2"/>
                </a:solidFill>
              </a:rPr>
              <a:t>Must not be eligible for Medicare or Medicaid</a:t>
            </a:r>
          </a:p>
          <a:p>
            <a:pPr marL="236538" lvl="1" indent="-236538">
              <a:lnSpc>
                <a:spcPct val="100000"/>
              </a:lnSpc>
              <a:spcBef>
                <a:spcPts val="0"/>
              </a:spcBef>
              <a:spcAft>
                <a:spcPts val="300"/>
              </a:spcAft>
              <a:buFont typeface="Wingdings" pitchFamily="2" charset="2"/>
              <a:buChar char="§"/>
            </a:pPr>
            <a:r>
              <a:rPr lang="en-US" dirty="0">
                <a:solidFill>
                  <a:schemeClr val="tx2"/>
                </a:solidFill>
              </a:rPr>
              <a:t>Must continually and permanently reside in the plan’s service area. If having two places of residency, the address location for which the Federal Income Tax is filed is considered the place of residency.</a:t>
            </a:r>
          </a:p>
          <a:p>
            <a:pPr marL="236538" lvl="1" indent="-236538">
              <a:lnSpc>
                <a:spcPct val="100000"/>
              </a:lnSpc>
              <a:spcBef>
                <a:spcPts val="0"/>
              </a:spcBef>
              <a:spcAft>
                <a:spcPts val="300"/>
              </a:spcAft>
              <a:buFont typeface="Wingdings" pitchFamily="2" charset="2"/>
              <a:buChar char="§"/>
            </a:pPr>
            <a:r>
              <a:rPr lang="en-US" dirty="0">
                <a:solidFill>
                  <a:schemeClr val="tx2"/>
                </a:solidFill>
              </a:rPr>
              <a:t>Must submit a completed and signed application through the online enrollment platform</a:t>
            </a:r>
          </a:p>
          <a:p>
            <a:pPr marL="236538" lvl="1" indent="-236538">
              <a:lnSpc>
                <a:spcPct val="100000"/>
              </a:lnSpc>
              <a:spcBef>
                <a:spcPts val="0"/>
              </a:spcBef>
              <a:spcAft>
                <a:spcPts val="600"/>
              </a:spcAft>
              <a:buFont typeface="Wingdings" pitchFamily="2" charset="2"/>
              <a:buChar char="§"/>
            </a:pPr>
            <a:r>
              <a:rPr lang="en-US" dirty="0">
                <a:solidFill>
                  <a:schemeClr val="tx2"/>
                </a:solidFill>
              </a:rPr>
              <a:t>Must satisfy the required premiums</a:t>
            </a:r>
          </a:p>
        </p:txBody>
      </p:sp>
      <p:sp>
        <p:nvSpPr>
          <p:cNvPr id="4" name="Title 3"/>
          <p:cNvSpPr>
            <a:spLocks noGrp="1"/>
          </p:cNvSpPr>
          <p:nvPr>
            <p:ph type="title"/>
          </p:nvPr>
        </p:nvSpPr>
        <p:spPr>
          <a:xfrm>
            <a:off x="4223286" y="365760"/>
            <a:ext cx="4554953" cy="566207"/>
          </a:xfrm>
        </p:spPr>
        <p:txBody>
          <a:bodyPr>
            <a:noAutofit/>
          </a:bodyPr>
          <a:lstStyle/>
          <a:p>
            <a:r>
              <a:rPr lang="en-US" dirty="0"/>
              <a:t>General Subscriber Eligibility</a:t>
            </a:r>
          </a:p>
        </p:txBody>
      </p:sp>
      <p:pic>
        <p:nvPicPr>
          <p:cNvPr id="5" name="Picture 4" descr="People hanging out">
            <a:extLst>
              <a:ext uri="{FF2B5EF4-FFF2-40B4-BE49-F238E27FC236}">
                <a16:creationId xmlns:a16="http://schemas.microsoft.com/office/drawing/2014/main" id="{8D740090-B1F6-452B-B2B8-5B82ECD80254}"/>
              </a:ext>
            </a:extLst>
          </p:cNvPr>
          <p:cNvPicPr>
            <a:picLocks noChangeAspect="1"/>
          </p:cNvPicPr>
          <p:nvPr/>
        </p:nvPicPr>
        <p:blipFill rotWithShape="1">
          <a:blip r:embed="rId2">
            <a:alphaModFix/>
          </a:blip>
          <a:srcRect l="14348" r="33189"/>
          <a:stretch/>
        </p:blipFill>
        <p:spPr>
          <a:xfrm>
            <a:off x="0" y="95804"/>
            <a:ext cx="3882325" cy="4933396"/>
          </a:xfrm>
          <a:prstGeom prst="rect">
            <a:avLst/>
          </a:prstGeom>
        </p:spPr>
      </p:pic>
    </p:spTree>
    <p:extLst>
      <p:ext uri="{BB962C8B-B14F-4D97-AF65-F5344CB8AC3E}">
        <p14:creationId xmlns:p14="http://schemas.microsoft.com/office/powerpoint/2010/main" val="40872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5808E-AEE0-49F1-A756-60A1F721738B}"/>
              </a:ext>
            </a:extLst>
          </p:cNvPr>
          <p:cNvSpPr txBox="1">
            <a:spLocks/>
          </p:cNvSpPr>
          <p:nvPr/>
        </p:nvSpPr>
        <p:spPr>
          <a:xfrm>
            <a:off x="365759" y="1188720"/>
            <a:ext cx="8412480" cy="4365456"/>
          </a:xfrm>
          <a:prstGeom prst="rect">
            <a:avLst/>
          </a:prstGeom>
        </p:spPr>
        <p:txBody>
          <a:bodyPr lIns="0" tIns="0" rIns="0" bIns="0"/>
          <a:lst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100"/>
              </a:spcBef>
              <a:spcAft>
                <a:spcPts val="100"/>
              </a:spcAft>
              <a:buFont typeface="Wingdings" charset="2"/>
              <a:buNone/>
            </a:pPr>
            <a:r>
              <a:rPr lang="en-US" sz="2400" b="1" dirty="0">
                <a:solidFill>
                  <a:schemeClr val="tx2"/>
                </a:solidFill>
              </a:rPr>
              <a:t>Spouse: </a:t>
            </a:r>
          </a:p>
          <a:p>
            <a:pPr>
              <a:lnSpc>
                <a:spcPct val="100000"/>
              </a:lnSpc>
              <a:spcBef>
                <a:spcPts val="100"/>
              </a:spcBef>
              <a:spcAft>
                <a:spcPts val="100"/>
              </a:spcAft>
              <a:buFont typeface="Wingdings" panose="05000000000000000000" pitchFamily="2" charset="2"/>
              <a:buChar char="§"/>
            </a:pPr>
            <a:r>
              <a:rPr lang="en-US" sz="1600" dirty="0">
                <a:solidFill>
                  <a:schemeClr val="tx2"/>
                </a:solidFill>
              </a:rPr>
              <a:t>Must be a lawful spouse</a:t>
            </a:r>
          </a:p>
          <a:p>
            <a:pPr>
              <a:lnSpc>
                <a:spcPct val="100000"/>
              </a:lnSpc>
              <a:spcBef>
                <a:spcPts val="100"/>
              </a:spcBef>
              <a:spcAft>
                <a:spcPts val="100"/>
              </a:spcAft>
              <a:buFont typeface="Wingdings" panose="05000000000000000000" pitchFamily="2" charset="2"/>
              <a:buChar char="§"/>
            </a:pPr>
            <a:r>
              <a:rPr lang="en-US" sz="1600" dirty="0">
                <a:solidFill>
                  <a:schemeClr val="tx2"/>
                </a:solidFill>
              </a:rPr>
              <a:t>Must not be eligible for Medicare or Medicaid at the time of application</a:t>
            </a:r>
          </a:p>
          <a:p>
            <a:pPr>
              <a:lnSpc>
                <a:spcPct val="100000"/>
              </a:lnSpc>
              <a:spcBef>
                <a:spcPts val="100"/>
              </a:spcBef>
              <a:spcAft>
                <a:spcPts val="100"/>
              </a:spcAft>
              <a:buFont typeface="Wingdings" panose="05000000000000000000" pitchFamily="2" charset="2"/>
              <a:buChar char="§"/>
            </a:pPr>
            <a:r>
              <a:rPr lang="en-US" sz="1600" dirty="0">
                <a:solidFill>
                  <a:schemeClr val="tx2"/>
                </a:solidFill>
              </a:rPr>
              <a:t>Not entitled to benefits under Title XVIII of the Social Security Act</a:t>
            </a:r>
            <a:endParaRPr lang="en-US" sz="1600" b="1" dirty="0">
              <a:solidFill>
                <a:schemeClr val="tx2"/>
              </a:solidFill>
            </a:endParaRPr>
          </a:p>
          <a:p>
            <a:pPr marL="0" indent="0">
              <a:lnSpc>
                <a:spcPct val="100000"/>
              </a:lnSpc>
              <a:spcBef>
                <a:spcPts val="100"/>
              </a:spcBef>
              <a:buFont typeface="Wingdings" charset="2"/>
              <a:buNone/>
            </a:pPr>
            <a:endParaRPr lang="en-US" sz="700" b="1" dirty="0">
              <a:solidFill>
                <a:schemeClr val="tx2"/>
              </a:solidFill>
            </a:endParaRPr>
          </a:p>
          <a:p>
            <a:pPr marL="0" indent="0">
              <a:lnSpc>
                <a:spcPct val="100000"/>
              </a:lnSpc>
              <a:spcBef>
                <a:spcPts val="100"/>
              </a:spcBef>
              <a:buFont typeface="Wingdings" charset="2"/>
              <a:buNone/>
            </a:pPr>
            <a:r>
              <a:rPr lang="en-US" sz="2400" b="1" dirty="0">
                <a:solidFill>
                  <a:schemeClr val="tx2"/>
                </a:solidFill>
              </a:rPr>
              <a:t>Dependent Child:</a:t>
            </a:r>
          </a:p>
        </p:txBody>
      </p:sp>
      <p:sp>
        <p:nvSpPr>
          <p:cNvPr id="4" name="Title 3"/>
          <p:cNvSpPr>
            <a:spLocks noGrp="1"/>
          </p:cNvSpPr>
          <p:nvPr>
            <p:ph type="title"/>
          </p:nvPr>
        </p:nvSpPr>
        <p:spPr/>
        <p:txBody>
          <a:bodyPr>
            <a:noAutofit/>
          </a:bodyPr>
          <a:lstStyle/>
          <a:p>
            <a:r>
              <a:rPr lang="en-US" dirty="0"/>
              <a:t>General Dependent Eligibility</a:t>
            </a:r>
          </a:p>
        </p:txBody>
      </p:sp>
      <p:sp>
        <p:nvSpPr>
          <p:cNvPr id="2" name="Rounded Rectangle 1"/>
          <p:cNvSpPr/>
          <p:nvPr/>
        </p:nvSpPr>
        <p:spPr>
          <a:xfrm>
            <a:off x="4617719" y="3845993"/>
            <a:ext cx="4160520" cy="1510660"/>
          </a:xfrm>
          <a:prstGeom prst="roundRect">
            <a:avLst/>
          </a:prstGeom>
          <a:solidFill>
            <a:srgbClr val="5D83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00000"/>
              </a:lnSpc>
              <a:spcBef>
                <a:spcPts val="100"/>
              </a:spcBef>
              <a:spcAft>
                <a:spcPts val="100"/>
              </a:spcAft>
              <a:buFont typeface="Wingdings" pitchFamily="2" charset="2"/>
              <a:buChar char="§"/>
            </a:pPr>
            <a:endParaRPr lang="en-US" sz="1600" dirty="0">
              <a:solidFill>
                <a:schemeClr val="tx2"/>
              </a:solidFill>
            </a:endParaRPr>
          </a:p>
        </p:txBody>
      </p:sp>
      <p:sp>
        <p:nvSpPr>
          <p:cNvPr id="5" name="TextBox 4"/>
          <p:cNvSpPr txBox="1"/>
          <p:nvPr/>
        </p:nvSpPr>
        <p:spPr>
          <a:xfrm>
            <a:off x="4874572" y="3989889"/>
            <a:ext cx="3776186" cy="1061829"/>
          </a:xfrm>
          <a:prstGeom prst="rect">
            <a:avLst/>
          </a:prstGeom>
          <a:noFill/>
        </p:spPr>
        <p:txBody>
          <a:bodyPr wrap="square" lIns="0" tIns="0" rIns="0" bIns="0" rtlCol="0">
            <a:spAutoFit/>
          </a:bodyPr>
          <a:lstStyle/>
          <a:p>
            <a:r>
              <a:rPr lang="en-US" sz="1400" b="1" dirty="0">
                <a:solidFill>
                  <a:schemeClr val="bg1"/>
                </a:solidFill>
                <a:latin typeface="Arial" panose="020B0604020202020204" pitchFamily="34" charset="0"/>
                <a:cs typeface="Arial" panose="020B0604020202020204" pitchFamily="34" charset="0"/>
              </a:rPr>
              <a:t>OFF Marketplace Only</a:t>
            </a:r>
          </a:p>
          <a:p>
            <a:r>
              <a:rPr lang="en-US" sz="1100" dirty="0">
                <a:solidFill>
                  <a:schemeClr val="bg1"/>
                </a:solidFill>
                <a:latin typeface="Arial" panose="020B0604020202020204" pitchFamily="34" charset="0"/>
                <a:cs typeface="Arial" panose="020B0604020202020204" pitchFamily="34" charset="0"/>
              </a:rPr>
              <a:t>Coverage can be extended through the end of the calendar year in which the child reaches age </a:t>
            </a:r>
            <a:r>
              <a:rPr lang="en-US" sz="1100" b="1" dirty="0">
                <a:solidFill>
                  <a:schemeClr val="bg1"/>
                </a:solidFill>
                <a:latin typeface="Arial" panose="020B0604020202020204" pitchFamily="34" charset="0"/>
                <a:cs typeface="Arial" panose="020B0604020202020204" pitchFamily="34" charset="0"/>
              </a:rPr>
              <a:t>30 </a:t>
            </a:r>
            <a:r>
              <a:rPr lang="en-US" sz="1100" dirty="0">
                <a:solidFill>
                  <a:schemeClr val="bg1"/>
                </a:solidFill>
                <a:latin typeface="Arial" panose="020B0604020202020204" pitchFamily="34" charset="0"/>
                <a:cs typeface="Arial" panose="020B0604020202020204" pitchFamily="34" charset="0"/>
              </a:rPr>
              <a:t>if the child:</a:t>
            </a:r>
          </a:p>
          <a:p>
            <a:pPr marL="114300" indent="-114300">
              <a:buSzPct val="67000"/>
              <a:buFont typeface="Wingdings" pitchFamily="2" charset="2"/>
              <a:buChar char="§"/>
            </a:pPr>
            <a:r>
              <a:rPr lang="en-US" sz="1100" dirty="0">
                <a:solidFill>
                  <a:schemeClr val="bg1"/>
                </a:solidFill>
                <a:latin typeface="Arial" panose="020B0604020202020204" pitchFamily="34" charset="0"/>
                <a:cs typeface="Arial" panose="020B0604020202020204" pitchFamily="34" charset="0"/>
              </a:rPr>
              <a:t>is a state resident or full-time or part-time student, </a:t>
            </a:r>
            <a:r>
              <a:rPr lang="en-US" sz="1100" u="sng" dirty="0">
                <a:solidFill>
                  <a:schemeClr val="bg1"/>
                </a:solidFill>
                <a:latin typeface="Arial" panose="020B0604020202020204" pitchFamily="34" charset="0"/>
                <a:cs typeface="Arial" panose="020B0604020202020204" pitchFamily="34" charset="0"/>
              </a:rPr>
              <a:t>AND </a:t>
            </a:r>
          </a:p>
          <a:p>
            <a:pPr marL="114300" indent="-114300">
              <a:buSzPct val="67000"/>
              <a:buFont typeface="Wingdings" pitchFamily="2" charset="2"/>
              <a:buChar char="§"/>
            </a:pPr>
            <a:r>
              <a:rPr lang="en-US" sz="1100" dirty="0">
                <a:solidFill>
                  <a:schemeClr val="bg1"/>
                </a:solidFill>
                <a:latin typeface="Arial" panose="020B0604020202020204" pitchFamily="34" charset="0"/>
                <a:cs typeface="Arial" panose="020B0604020202020204" pitchFamily="34" charset="0"/>
              </a:rPr>
              <a:t>they do not have other health insurance coverage, </a:t>
            </a:r>
            <a:r>
              <a:rPr lang="en-US" sz="1100" u="sng" dirty="0">
                <a:solidFill>
                  <a:schemeClr val="bg1"/>
                </a:solidFill>
                <a:latin typeface="Arial" panose="020B0604020202020204" pitchFamily="34" charset="0"/>
                <a:cs typeface="Arial" panose="020B0604020202020204" pitchFamily="34" charset="0"/>
              </a:rPr>
              <a:t>AND</a:t>
            </a:r>
          </a:p>
          <a:p>
            <a:pPr marL="114300" indent="-114300">
              <a:buSzPct val="67000"/>
              <a:buFont typeface="Wingdings" pitchFamily="2" charset="2"/>
              <a:buChar char="§"/>
            </a:pPr>
            <a:r>
              <a:rPr lang="en-US" sz="1100" dirty="0">
                <a:solidFill>
                  <a:schemeClr val="bg1"/>
                </a:solidFill>
                <a:latin typeface="Arial" panose="020B0604020202020204" pitchFamily="34" charset="0"/>
                <a:cs typeface="Arial" panose="020B0604020202020204" pitchFamily="34" charset="0"/>
              </a:rPr>
              <a:t>is unmarried without dependents of their own</a:t>
            </a:r>
          </a:p>
        </p:txBody>
      </p:sp>
      <p:sp>
        <p:nvSpPr>
          <p:cNvPr id="13" name="Rounded Rectangle 12"/>
          <p:cNvSpPr/>
          <p:nvPr/>
        </p:nvSpPr>
        <p:spPr>
          <a:xfrm>
            <a:off x="379886" y="3851755"/>
            <a:ext cx="4160520" cy="1510661"/>
          </a:xfrm>
          <a:prstGeom prst="roundRect">
            <a:avLst/>
          </a:prstGeom>
          <a:solidFill>
            <a:srgbClr val="5D83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00000"/>
              </a:lnSpc>
              <a:spcBef>
                <a:spcPts val="100"/>
              </a:spcBef>
              <a:spcAft>
                <a:spcPts val="100"/>
              </a:spcAft>
              <a:buFont typeface="Wingdings" pitchFamily="2" charset="2"/>
              <a:buChar char="§"/>
            </a:pPr>
            <a:endParaRPr lang="en-US" sz="1600" dirty="0">
              <a:solidFill>
                <a:schemeClr val="tx2"/>
              </a:solidFill>
            </a:endParaRPr>
          </a:p>
        </p:txBody>
      </p:sp>
      <p:sp>
        <p:nvSpPr>
          <p:cNvPr id="14" name="Rounded Rectangle 13"/>
          <p:cNvSpPr/>
          <p:nvPr/>
        </p:nvSpPr>
        <p:spPr>
          <a:xfrm>
            <a:off x="379886" y="2914081"/>
            <a:ext cx="8412479" cy="87655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00000"/>
              </a:lnSpc>
              <a:spcBef>
                <a:spcPts val="100"/>
              </a:spcBef>
              <a:spcAft>
                <a:spcPts val="100"/>
              </a:spcAft>
              <a:buFont typeface="Wingdings" pitchFamily="2" charset="2"/>
              <a:buChar char="§"/>
            </a:pPr>
            <a:endParaRPr lang="en-US" sz="1600" dirty="0">
              <a:solidFill>
                <a:schemeClr val="tx2"/>
              </a:solidFill>
            </a:endParaRPr>
          </a:p>
        </p:txBody>
      </p:sp>
      <p:sp>
        <p:nvSpPr>
          <p:cNvPr id="10" name="TextBox 9"/>
          <p:cNvSpPr txBox="1"/>
          <p:nvPr/>
        </p:nvSpPr>
        <p:spPr>
          <a:xfrm>
            <a:off x="548640" y="3989889"/>
            <a:ext cx="3749039" cy="1282402"/>
          </a:xfrm>
          <a:prstGeom prst="rect">
            <a:avLst/>
          </a:prstGeom>
          <a:noFill/>
        </p:spPr>
        <p:txBody>
          <a:bodyPr wrap="square" lIns="0" tIns="0" rIns="0" bIns="0" rtlCol="0">
            <a:spAutoFit/>
          </a:bodyPr>
          <a:lstStyle/>
          <a:p>
            <a:r>
              <a:rPr lang="en-US" sz="1400" b="1" dirty="0">
                <a:solidFill>
                  <a:schemeClr val="bg1"/>
                </a:solidFill>
                <a:latin typeface="Arial" panose="020B0604020202020204" pitchFamily="34" charset="0"/>
                <a:cs typeface="Arial" panose="020B0604020202020204" pitchFamily="34" charset="0"/>
              </a:rPr>
              <a:t>ON and OFF Marketplace</a:t>
            </a:r>
          </a:p>
          <a:p>
            <a:pPr>
              <a:spcBef>
                <a:spcPts val="100"/>
              </a:spcBef>
              <a:spcAft>
                <a:spcPts val="100"/>
              </a:spcAft>
            </a:pPr>
            <a:r>
              <a:rPr lang="en-US" sz="1100" dirty="0">
                <a:solidFill>
                  <a:schemeClr val="bg1"/>
                </a:solidFill>
                <a:latin typeface="Arial" panose="020B0604020202020204" pitchFamily="34" charset="0"/>
                <a:cs typeface="Arial" panose="020B0604020202020204" pitchFamily="34" charset="0"/>
              </a:rPr>
              <a:t>Children are covered through the end of the calendar year in which they reach age 26 without restrictions. If older than 26 and stilled claimed by a parent as a dependent, the child can enroll on the same Marketplace application, however, they would have to enroll on their own separate plan by ungrouping through the Healthcare Marketplace.</a:t>
            </a:r>
          </a:p>
        </p:txBody>
      </p:sp>
      <p:sp>
        <p:nvSpPr>
          <p:cNvPr id="12" name="TextBox 11"/>
          <p:cNvSpPr txBox="1"/>
          <p:nvPr/>
        </p:nvSpPr>
        <p:spPr>
          <a:xfrm>
            <a:off x="597005" y="3044350"/>
            <a:ext cx="8053753" cy="587340"/>
          </a:xfrm>
          <a:prstGeom prst="rect">
            <a:avLst/>
          </a:prstGeom>
          <a:noFill/>
        </p:spPr>
        <p:txBody>
          <a:bodyPr wrap="square" lIns="0" tIns="0" rIns="0" bIns="0" numCol="3" spcCol="182880" rtlCol="0">
            <a:spAutoFit/>
          </a:bodyPr>
          <a:lstStyle/>
          <a:p>
            <a:pPr>
              <a:spcBef>
                <a:spcPts val="100"/>
              </a:spcBef>
              <a:spcAft>
                <a:spcPts val="100"/>
              </a:spcAft>
            </a:pPr>
            <a:r>
              <a:rPr lang="en-US" sz="1200" dirty="0">
                <a:solidFill>
                  <a:schemeClr val="bg1"/>
                </a:solidFill>
                <a:latin typeface="Arial" panose="020B0604020202020204" pitchFamily="34" charset="0"/>
                <a:cs typeface="Arial" panose="020B0604020202020204" pitchFamily="34" charset="0"/>
              </a:rPr>
              <a:t>Any child who is one of the following:</a:t>
            </a:r>
          </a:p>
          <a:p>
            <a:pPr marL="114300" indent="-114300">
              <a:spcBef>
                <a:spcPts val="100"/>
              </a:spcBef>
              <a:spcAft>
                <a:spcPts val="100"/>
              </a:spcAft>
              <a:buFont typeface="Wingdings" pitchFamily="2" charset="2"/>
              <a:buChar char="§"/>
            </a:pPr>
            <a:r>
              <a:rPr lang="en-US" sz="1100" dirty="0">
                <a:solidFill>
                  <a:schemeClr val="bg1"/>
                </a:solidFill>
                <a:latin typeface="Arial" panose="020B0604020202020204" pitchFamily="34" charset="0"/>
                <a:cs typeface="Arial" panose="020B0604020202020204" pitchFamily="34" charset="0"/>
              </a:rPr>
              <a:t>Natural-born child</a:t>
            </a:r>
          </a:p>
          <a:p>
            <a:pPr marL="114300" indent="-114300">
              <a:spcBef>
                <a:spcPts val="100"/>
              </a:spcBef>
              <a:spcAft>
                <a:spcPts val="100"/>
              </a:spcAft>
              <a:buFont typeface="Wingdings" pitchFamily="2" charset="2"/>
              <a:buChar char="§"/>
            </a:pPr>
            <a:r>
              <a:rPr lang="en-US" sz="1100" dirty="0">
                <a:solidFill>
                  <a:schemeClr val="bg1"/>
                </a:solidFill>
                <a:latin typeface="Arial" panose="020B0604020202020204" pitchFamily="34" charset="0"/>
                <a:cs typeface="Arial" panose="020B0604020202020204" pitchFamily="34" charset="0"/>
              </a:rPr>
              <a:t>Stepchild</a:t>
            </a:r>
          </a:p>
          <a:p>
            <a:pPr marL="114300" indent="-114300">
              <a:spcBef>
                <a:spcPts val="100"/>
              </a:spcBef>
              <a:spcAft>
                <a:spcPts val="100"/>
              </a:spcAft>
              <a:buFont typeface="Wingdings" pitchFamily="2" charset="2"/>
              <a:buChar char="§"/>
            </a:pPr>
            <a:endParaRPr lang="en-US" sz="1100" dirty="0">
              <a:solidFill>
                <a:schemeClr val="bg1"/>
              </a:solidFill>
              <a:latin typeface="Arial" panose="020B0604020202020204" pitchFamily="34" charset="0"/>
              <a:cs typeface="Arial" panose="020B0604020202020204" pitchFamily="34" charset="0"/>
            </a:endParaRPr>
          </a:p>
          <a:p>
            <a:pPr marL="114300" indent="-114300">
              <a:spcBef>
                <a:spcPts val="100"/>
              </a:spcBef>
              <a:spcAft>
                <a:spcPts val="100"/>
              </a:spcAft>
              <a:buFont typeface="Wingdings" pitchFamily="2" charset="2"/>
              <a:buChar char="§"/>
            </a:pPr>
            <a:r>
              <a:rPr lang="en-US" sz="1100" dirty="0">
                <a:solidFill>
                  <a:schemeClr val="bg1"/>
                </a:solidFill>
                <a:latin typeface="Arial" panose="020B0604020202020204" pitchFamily="34" charset="0"/>
                <a:cs typeface="Arial" panose="020B0604020202020204" pitchFamily="34" charset="0"/>
              </a:rPr>
              <a:t>Child through legal guardianship</a:t>
            </a:r>
          </a:p>
          <a:p>
            <a:pPr marL="114300" indent="-114300">
              <a:spcBef>
                <a:spcPts val="100"/>
              </a:spcBef>
              <a:spcAft>
                <a:spcPts val="100"/>
              </a:spcAft>
              <a:buFont typeface="Wingdings" pitchFamily="2" charset="2"/>
              <a:buChar char="§"/>
            </a:pPr>
            <a:r>
              <a:rPr lang="en-US" sz="1100" dirty="0">
                <a:solidFill>
                  <a:schemeClr val="bg1"/>
                </a:solidFill>
                <a:latin typeface="Arial" panose="020B0604020202020204" pitchFamily="34" charset="0"/>
                <a:cs typeface="Arial" panose="020B0604020202020204" pitchFamily="34" charset="0"/>
              </a:rPr>
              <a:t>Foster child</a:t>
            </a:r>
          </a:p>
          <a:p>
            <a:pPr marL="114300" indent="-114300">
              <a:spcBef>
                <a:spcPts val="100"/>
              </a:spcBef>
              <a:spcAft>
                <a:spcPts val="100"/>
              </a:spcAft>
              <a:buFont typeface="Wingdings" pitchFamily="2" charset="2"/>
              <a:buChar char="§"/>
            </a:pPr>
            <a:endParaRPr lang="en-US" sz="1100" dirty="0">
              <a:solidFill>
                <a:schemeClr val="bg1"/>
              </a:solidFill>
              <a:latin typeface="Arial" panose="020B0604020202020204" pitchFamily="34" charset="0"/>
              <a:cs typeface="Arial" panose="020B0604020202020204" pitchFamily="34" charset="0"/>
            </a:endParaRPr>
          </a:p>
          <a:p>
            <a:pPr marL="114300" indent="-114300">
              <a:spcBef>
                <a:spcPts val="100"/>
              </a:spcBef>
              <a:spcAft>
                <a:spcPts val="100"/>
              </a:spcAft>
              <a:buFont typeface="Wingdings" pitchFamily="2" charset="2"/>
              <a:buChar char="§"/>
            </a:pPr>
            <a:r>
              <a:rPr lang="en-US" sz="1100" dirty="0">
                <a:solidFill>
                  <a:schemeClr val="bg1"/>
                </a:solidFill>
                <a:latin typeface="Arial" panose="020B0604020202020204" pitchFamily="34" charset="0"/>
                <a:cs typeface="Arial" panose="020B0604020202020204" pitchFamily="34" charset="0"/>
              </a:rPr>
              <a:t>Legally adopted child</a:t>
            </a:r>
          </a:p>
        </p:txBody>
      </p:sp>
      <p:sp>
        <p:nvSpPr>
          <p:cNvPr id="6" name="Rectangle 5"/>
          <p:cNvSpPr/>
          <p:nvPr/>
        </p:nvSpPr>
        <p:spPr>
          <a:xfrm>
            <a:off x="365760" y="5498802"/>
            <a:ext cx="8285000" cy="246221"/>
          </a:xfrm>
          <a:prstGeom prst="rect">
            <a:avLst/>
          </a:prstGeom>
        </p:spPr>
        <p:txBody>
          <a:bodyPr wrap="square" lIns="0" tIns="0" rIns="0" bIns="0">
            <a:spAutoFit/>
          </a:bodyPr>
          <a:lstStyle/>
          <a:p>
            <a:pPr marL="236538" indent="-228600">
              <a:buSzPct val="100000"/>
              <a:buFont typeface="Wingdings" pitchFamily="2" charset="2"/>
              <a:buChar char="§"/>
            </a:pPr>
            <a:r>
              <a:rPr lang="en-US" sz="1600" dirty="0">
                <a:solidFill>
                  <a:schemeClr val="tx2"/>
                </a:solidFill>
                <a:latin typeface="Arial" charset="0"/>
                <a:ea typeface="Arial" charset="0"/>
                <a:cs typeface="Arial" charset="0"/>
              </a:rPr>
              <a:t>Dependent children are not entitled to benefits under Title XVIII of the Social Security Act</a:t>
            </a:r>
          </a:p>
        </p:txBody>
      </p:sp>
    </p:spTree>
    <p:extLst>
      <p:ext uri="{BB962C8B-B14F-4D97-AF65-F5344CB8AC3E}">
        <p14:creationId xmlns:p14="http://schemas.microsoft.com/office/powerpoint/2010/main" val="35464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4572000" y="945772"/>
            <a:ext cx="3279181" cy="4966455"/>
          </a:xfrm>
          <a:prstGeom prst="rect">
            <a:avLst/>
          </a:prstGeom>
        </p:spPr>
      </p:pic>
      <p:sp>
        <p:nvSpPr>
          <p:cNvPr id="2" name="Title 1"/>
          <p:cNvSpPr>
            <a:spLocks noGrp="1"/>
          </p:cNvSpPr>
          <p:nvPr>
            <p:ph type="title"/>
          </p:nvPr>
        </p:nvSpPr>
        <p:spPr/>
        <p:txBody>
          <a:bodyPr>
            <a:noAutofit/>
          </a:bodyPr>
          <a:lstStyle/>
          <a:p>
            <a:r>
              <a:rPr lang="en-US" dirty="0"/>
              <a:t>Individual Plans – Service Area</a:t>
            </a:r>
          </a:p>
        </p:txBody>
      </p:sp>
      <p:pic>
        <p:nvPicPr>
          <p:cNvPr id="19" name="Picture 18">
            <a:extLst>
              <a:ext uri="{FF2B5EF4-FFF2-40B4-BE49-F238E27FC236}">
                <a16:creationId xmlns:a16="http://schemas.microsoft.com/office/drawing/2014/main" id="{412FDEB8-FD40-47D3-9574-752B74A7FE45}"/>
              </a:ext>
            </a:extLst>
          </p:cNvPr>
          <p:cNvPicPr>
            <a:picLocks noChangeAspect="1"/>
          </p:cNvPicPr>
          <p:nvPr/>
        </p:nvPicPr>
        <p:blipFill>
          <a:blip r:embed="rId3"/>
          <a:stretch>
            <a:fillRect/>
          </a:stretch>
        </p:blipFill>
        <p:spPr>
          <a:xfrm>
            <a:off x="778602" y="1672046"/>
            <a:ext cx="3356775" cy="4005998"/>
          </a:xfrm>
          <a:prstGeom prst="rect">
            <a:avLst/>
          </a:prstGeom>
        </p:spPr>
      </p:pic>
    </p:spTree>
    <p:extLst>
      <p:ext uri="{BB962C8B-B14F-4D97-AF65-F5344CB8AC3E}">
        <p14:creationId xmlns:p14="http://schemas.microsoft.com/office/powerpoint/2010/main" val="96400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65760" y="3787273"/>
            <a:ext cx="8412480" cy="1474405"/>
          </a:xfrm>
          <a:prstGeom prst="roundRect">
            <a:avLst/>
          </a:prstGeom>
          <a:solidFill>
            <a:srgbClr val="5D8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D83B5"/>
              </a:solidFill>
            </a:endParaRPr>
          </a:p>
        </p:txBody>
      </p:sp>
      <p:sp>
        <p:nvSpPr>
          <p:cNvPr id="4" name="Rounded Rectangle 3"/>
          <p:cNvSpPr/>
          <p:nvPr/>
        </p:nvSpPr>
        <p:spPr>
          <a:xfrm>
            <a:off x="365760" y="1188720"/>
            <a:ext cx="8412480" cy="2439884"/>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EAEF9A1-DC21-4B4C-B0EA-8CB323214207}"/>
              </a:ext>
            </a:extLst>
          </p:cNvPr>
          <p:cNvSpPr txBox="1"/>
          <p:nvPr/>
        </p:nvSpPr>
        <p:spPr>
          <a:xfrm>
            <a:off x="548640" y="1320785"/>
            <a:ext cx="8046720" cy="646331"/>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Open Enrollment Period (OEP)</a:t>
            </a:r>
          </a:p>
          <a:p>
            <a:pPr algn="ctr"/>
            <a:r>
              <a:rPr lang="en-US" sz="1600" b="1" i="1" dirty="0">
                <a:solidFill>
                  <a:schemeClr val="bg1"/>
                </a:solidFill>
                <a:latin typeface="Arial" panose="020B0604020202020204" pitchFamily="34" charset="0"/>
                <a:cs typeface="Arial" panose="020B0604020202020204" pitchFamily="34" charset="0"/>
              </a:rPr>
              <a:t>November 1 to January 15 </a:t>
            </a:r>
          </a:p>
        </p:txBody>
      </p:sp>
      <p:sp>
        <p:nvSpPr>
          <p:cNvPr id="11" name="Rectangle 10">
            <a:extLst>
              <a:ext uri="{FF2B5EF4-FFF2-40B4-BE49-F238E27FC236}">
                <a16:creationId xmlns:a16="http://schemas.microsoft.com/office/drawing/2014/main" id="{112C7C34-057A-4D18-8901-C1DC469E0A4C}"/>
              </a:ext>
            </a:extLst>
          </p:cNvPr>
          <p:cNvSpPr/>
          <p:nvPr/>
        </p:nvSpPr>
        <p:spPr>
          <a:xfrm>
            <a:off x="548640" y="2038382"/>
            <a:ext cx="8046720" cy="1154162"/>
          </a:xfrm>
          <a:prstGeom prst="rect">
            <a:avLst/>
          </a:prstGeom>
        </p:spPr>
        <p:txBody>
          <a:bodyPr wrap="square" lIns="0" tIns="0" rIns="0" bIns="0">
            <a:spAutoFit/>
          </a:bodyPr>
          <a:lstStyle/>
          <a:p>
            <a:pPr marL="230188" lvl="1" indent="-230188">
              <a:spcAft>
                <a:spcPts val="3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Individuals must enroll during this time period unless eligible for an SEP.</a:t>
            </a:r>
          </a:p>
          <a:p>
            <a:pPr marL="230188" lvl="1" indent="-230188">
              <a:spcAft>
                <a:spcPts val="3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To complete the enrollment process, the applicant must complete and electronically sign the Enrollment Application and submit the first month’s premium payment by mail, by phone or online.</a:t>
            </a:r>
          </a:p>
          <a:p>
            <a:pPr marL="230188" lvl="1" indent="-230188">
              <a:spcAft>
                <a:spcPts val="3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All health plans in the Individual market are Guaranteed Issue (a policy is offered to any eligible applicant without regard to health status).</a:t>
            </a:r>
          </a:p>
        </p:txBody>
      </p:sp>
      <p:sp>
        <p:nvSpPr>
          <p:cNvPr id="9" name="TextBox 8">
            <a:extLst>
              <a:ext uri="{FF2B5EF4-FFF2-40B4-BE49-F238E27FC236}">
                <a16:creationId xmlns:a16="http://schemas.microsoft.com/office/drawing/2014/main" id="{8FC77382-0E4B-4B63-AE1C-B917B8833E3E}"/>
              </a:ext>
            </a:extLst>
          </p:cNvPr>
          <p:cNvSpPr txBox="1"/>
          <p:nvPr/>
        </p:nvSpPr>
        <p:spPr>
          <a:xfrm>
            <a:off x="1262743" y="3944338"/>
            <a:ext cx="6618514"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Special Enrollment Period (SEP)</a:t>
            </a:r>
          </a:p>
        </p:txBody>
      </p:sp>
      <p:sp>
        <p:nvSpPr>
          <p:cNvPr id="12" name="Rectangle 11">
            <a:extLst>
              <a:ext uri="{FF2B5EF4-FFF2-40B4-BE49-F238E27FC236}">
                <a16:creationId xmlns:a16="http://schemas.microsoft.com/office/drawing/2014/main" id="{1DB53080-BF9E-483E-8414-BA2A331990EE}"/>
              </a:ext>
            </a:extLst>
          </p:cNvPr>
          <p:cNvSpPr/>
          <p:nvPr/>
        </p:nvSpPr>
        <p:spPr>
          <a:xfrm>
            <a:off x="548640" y="4344447"/>
            <a:ext cx="8046720" cy="469359"/>
          </a:xfrm>
          <a:prstGeom prst="rect">
            <a:avLst/>
          </a:prstGeom>
        </p:spPr>
        <p:txBody>
          <a:bodyPr wrap="square" lIns="0" tIns="0" rIns="0" bIns="0">
            <a:spAutoFit/>
          </a:bodyPr>
          <a:lstStyle/>
          <a:p>
            <a:pPr marL="230188" lvl="1" indent="-230188">
              <a:spcAft>
                <a:spcPts val="3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Individuals can apply for coverage on an individual plan during this time with a qualifying life event.</a:t>
            </a:r>
          </a:p>
          <a:p>
            <a:pPr marL="230188" lvl="1" indent="-230188">
              <a:spcAft>
                <a:spcPts val="3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Proper documentation of the SEP must be provided within 30 days of the initial application.</a:t>
            </a:r>
          </a:p>
        </p:txBody>
      </p:sp>
      <p:sp>
        <p:nvSpPr>
          <p:cNvPr id="3" name="Title 2"/>
          <p:cNvSpPr>
            <a:spLocks noGrp="1"/>
          </p:cNvSpPr>
          <p:nvPr>
            <p:ph type="title"/>
          </p:nvPr>
        </p:nvSpPr>
        <p:spPr/>
        <p:txBody>
          <a:bodyPr>
            <a:noAutofit/>
          </a:bodyPr>
          <a:lstStyle/>
          <a:p>
            <a:r>
              <a:rPr lang="en-US" dirty="0"/>
              <a:t>Enrollment Periods</a:t>
            </a:r>
          </a:p>
        </p:txBody>
      </p:sp>
    </p:spTree>
    <p:extLst>
      <p:ext uri="{BB962C8B-B14F-4D97-AF65-F5344CB8AC3E}">
        <p14:creationId xmlns:p14="http://schemas.microsoft.com/office/powerpoint/2010/main" val="58680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Special Enrollment Period</a:t>
            </a:r>
          </a:p>
        </p:txBody>
      </p:sp>
      <p:sp>
        <p:nvSpPr>
          <p:cNvPr id="3" name="Content Placeholder 2"/>
          <p:cNvSpPr>
            <a:spLocks noGrp="1"/>
          </p:cNvSpPr>
          <p:nvPr>
            <p:ph sz="quarter" idx="10"/>
          </p:nvPr>
        </p:nvSpPr>
        <p:spPr>
          <a:xfrm>
            <a:off x="365760" y="1188720"/>
            <a:ext cx="8412480" cy="4599499"/>
          </a:xfrm>
        </p:spPr>
        <p:txBody>
          <a:bodyPr>
            <a:noAutofit/>
          </a:bodyPr>
          <a:lstStyle/>
          <a:p>
            <a:pPr marL="0" indent="0">
              <a:lnSpc>
                <a:spcPct val="100000"/>
              </a:lnSpc>
              <a:spcBef>
                <a:spcPts val="0"/>
              </a:spcBef>
              <a:spcAft>
                <a:spcPts val="1200"/>
              </a:spcAft>
              <a:buNone/>
              <a:defRPr/>
            </a:pPr>
            <a:r>
              <a:rPr lang="en-US" sz="1600" b="1" dirty="0">
                <a:solidFill>
                  <a:srgbClr val="0070C0"/>
                </a:solidFill>
                <a:latin typeface="Arial" panose="020B0604020202020204" pitchFamily="34" charset="0"/>
                <a:ea typeface="+mn-ea"/>
                <a:cs typeface="Arial" panose="020B0604020202020204" pitchFamily="34" charset="0"/>
              </a:rPr>
              <a:t>Certain events allow eligible individuals to enroll during a Special Enrollment Period: </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Loss of minimum essential coverage (non-payment does not qualify)</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Marriage, birth or placement for adoption</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Gain of citizenship or qualifying immigration status</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Gain status in a Native American tribe</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Moving inside or outside of coverage area (you must prove that you had qualifying health coverage at least 1 day within the last 60 days)</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Enrollment errors related to Exchange/Marketplace</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Change in eligibility for tax credits or cost sharing reductions for On Marketplace Plans</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Exceptional circumstances – Only Marketplace can grant</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Incarceration release</a:t>
            </a:r>
          </a:p>
          <a:p>
            <a:pPr>
              <a:lnSpc>
                <a:spcPct val="100000"/>
              </a:lnSpc>
              <a:spcBef>
                <a:spcPts val="0"/>
              </a:spcBef>
              <a:buFont typeface="Wingdings" panose="05000000000000000000" pitchFamily="2" charset="2"/>
              <a:buChar char="§"/>
              <a:defRPr/>
            </a:pPr>
            <a:r>
              <a:rPr lang="en-US" sz="1600" dirty="0">
                <a:solidFill>
                  <a:schemeClr val="tx2"/>
                </a:solidFill>
                <a:latin typeface="Arial" panose="020B0604020202020204" pitchFamily="34" charset="0"/>
                <a:ea typeface="+mn-ea"/>
                <a:cs typeface="Arial" panose="020B0604020202020204" pitchFamily="34" charset="0"/>
              </a:rPr>
              <a:t>If eligible for a Tax Credit due to income change and currently enrolled on an Off Marketplace plan.</a:t>
            </a:r>
          </a:p>
          <a:p>
            <a:pPr marL="0" indent="-1587">
              <a:lnSpc>
                <a:spcPct val="100000"/>
              </a:lnSpc>
              <a:spcBef>
                <a:spcPts val="0"/>
              </a:spcBef>
              <a:spcAft>
                <a:spcPts val="1200"/>
              </a:spcAft>
              <a:buNone/>
              <a:defRPr/>
            </a:pPr>
            <a:endParaRPr lang="en-US" sz="1600" dirty="0">
              <a:solidFill>
                <a:schemeClr val="tx2"/>
              </a:solidFill>
              <a:latin typeface="Arial" panose="020B0604020202020204" pitchFamily="34" charset="0"/>
              <a:ea typeface="+mn-ea"/>
              <a:cs typeface="Arial" panose="020B0604020202020204" pitchFamily="34" charset="0"/>
            </a:endParaRPr>
          </a:p>
          <a:p>
            <a:pPr marL="0" indent="-1587">
              <a:lnSpc>
                <a:spcPct val="100000"/>
              </a:lnSpc>
              <a:spcBef>
                <a:spcPts val="0"/>
              </a:spcBef>
              <a:spcAft>
                <a:spcPts val="1200"/>
              </a:spcAft>
              <a:buNone/>
              <a:defRPr/>
            </a:pPr>
            <a:r>
              <a:rPr lang="en-US" sz="1600" dirty="0">
                <a:solidFill>
                  <a:schemeClr val="tx2"/>
                </a:solidFill>
                <a:latin typeface="Arial" panose="020B0604020202020204" pitchFamily="34" charset="0"/>
                <a:ea typeface="+mn-ea"/>
                <a:cs typeface="Arial" panose="020B0604020202020204" pitchFamily="34" charset="0"/>
              </a:rPr>
              <a:t>There is a 60-day deadline to enroll in coverage for most of these events. </a:t>
            </a:r>
          </a:p>
          <a:p>
            <a:pPr marL="0" indent="0">
              <a:lnSpc>
                <a:spcPct val="100000"/>
              </a:lnSpc>
              <a:spcBef>
                <a:spcPts val="0"/>
              </a:spcBef>
              <a:buNone/>
              <a:defRPr/>
            </a:pPr>
            <a:r>
              <a:rPr lang="en-US" sz="1600" dirty="0">
                <a:solidFill>
                  <a:schemeClr val="tx2"/>
                </a:solidFill>
                <a:latin typeface="Arial" panose="020B0604020202020204" pitchFamily="34" charset="0"/>
                <a:ea typeface="+mn-ea"/>
                <a:cs typeface="Arial" panose="020B0604020202020204" pitchFamily="34" charset="0"/>
              </a:rPr>
              <a:t>If you missed the Open Enrollment deadline of January 15, you must have one of the above reasons to enroll in health insurance coverage.</a:t>
            </a:r>
            <a:endParaRPr lang="en-US" sz="1600" dirty="0">
              <a:solidFill>
                <a:schemeClr val="tx2"/>
              </a:solidFill>
            </a:endParaRPr>
          </a:p>
        </p:txBody>
      </p:sp>
    </p:spTree>
    <p:extLst>
      <p:ext uri="{BB962C8B-B14F-4D97-AF65-F5344CB8AC3E}">
        <p14:creationId xmlns:p14="http://schemas.microsoft.com/office/powerpoint/2010/main" val="307753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8CEC90-4D55-4778-9318-072B422769B9}"/>
              </a:ext>
            </a:extLst>
          </p:cNvPr>
          <p:cNvSpPr txBox="1"/>
          <p:nvPr/>
        </p:nvSpPr>
        <p:spPr>
          <a:xfrm>
            <a:off x="365759" y="1188720"/>
            <a:ext cx="8412480" cy="3647152"/>
          </a:xfrm>
          <a:prstGeom prst="rect">
            <a:avLst/>
          </a:prstGeom>
          <a:noFill/>
        </p:spPr>
        <p:txBody>
          <a:bodyPr wrap="square" lIns="0" tIns="0" rIns="0" bIns="0" rtlCol="0">
            <a:spAutoFit/>
          </a:bodyPr>
          <a:lstStyle/>
          <a:p>
            <a:pPr>
              <a:spcBef>
                <a:spcPts val="1200"/>
              </a:spcBef>
            </a:pPr>
            <a:r>
              <a:rPr lang="en-US" sz="2400" b="1" dirty="0">
                <a:solidFill>
                  <a:schemeClr val="tx2"/>
                </a:solidFill>
                <a:latin typeface="Arial" panose="020B0604020202020204" pitchFamily="34" charset="0"/>
                <a:cs typeface="Arial" panose="020B0604020202020204" pitchFamily="34" charset="0"/>
              </a:rPr>
              <a:t>Individual Premium: </a:t>
            </a:r>
          </a:p>
          <a:p>
            <a:pPr>
              <a:spcAft>
                <a:spcPts val="1200"/>
              </a:spcAft>
            </a:pPr>
            <a:r>
              <a:rPr lang="en-US" dirty="0">
                <a:solidFill>
                  <a:schemeClr val="tx2"/>
                </a:solidFill>
                <a:latin typeface="Arial" panose="020B0604020202020204" pitchFamily="34" charset="0"/>
                <a:cs typeface="Arial" panose="020B0604020202020204" pitchFamily="34" charset="0"/>
              </a:rPr>
              <a:t>Members pay a set premium, due on the 1st of each month. </a:t>
            </a:r>
          </a:p>
          <a:p>
            <a:pPr>
              <a:spcAft>
                <a:spcPts val="1200"/>
              </a:spcAft>
            </a:pPr>
            <a:r>
              <a:rPr lang="en-US" dirty="0">
                <a:solidFill>
                  <a:schemeClr val="tx2"/>
                </a:solidFill>
                <a:latin typeface="Arial" panose="020B0604020202020204" pitchFamily="34" charset="0"/>
                <a:cs typeface="Arial" panose="020B0604020202020204" pitchFamily="34" charset="0"/>
              </a:rPr>
              <a:t>Note: Members in a conditional status would need to pay their first premium to activate coverage.</a:t>
            </a:r>
            <a:endParaRPr lang="en-US" sz="1400" b="1" dirty="0">
              <a:solidFill>
                <a:schemeClr val="tx2"/>
              </a:solidFill>
              <a:latin typeface="Arial" panose="020B0604020202020204" pitchFamily="34" charset="0"/>
              <a:cs typeface="Arial" panose="020B0604020202020204" pitchFamily="34" charset="0"/>
            </a:endParaRPr>
          </a:p>
          <a:p>
            <a:pPr>
              <a:spcAft>
                <a:spcPts val="600"/>
              </a:spcAft>
            </a:pPr>
            <a:r>
              <a:rPr lang="en-US" sz="2400" b="1" dirty="0">
                <a:solidFill>
                  <a:schemeClr val="tx2"/>
                </a:solidFill>
                <a:latin typeface="Arial" panose="020B0604020202020204" pitchFamily="34" charset="0"/>
                <a:cs typeface="Arial" panose="020B0604020202020204" pitchFamily="34" charset="0"/>
              </a:rPr>
              <a:t>Premiums are determined by five criteria:</a:t>
            </a:r>
          </a:p>
          <a:p>
            <a:pPr marL="292100" indent="-292100">
              <a:spcAft>
                <a:spcPts val="600"/>
              </a:spcAft>
              <a:buFont typeface="+mj-lt"/>
              <a:buAutoNum type="arabicPeriod"/>
              <a:tabLst>
                <a:tab pos="287338" algn="l"/>
              </a:tabLst>
            </a:pPr>
            <a:r>
              <a:rPr lang="en-US" dirty="0">
                <a:solidFill>
                  <a:schemeClr val="tx2"/>
                </a:solidFill>
                <a:latin typeface="Arial" panose="020B0604020202020204" pitchFamily="34" charset="0"/>
                <a:cs typeface="Arial" panose="020B0604020202020204" pitchFamily="34" charset="0"/>
              </a:rPr>
              <a:t>Plan type selected</a:t>
            </a:r>
          </a:p>
          <a:p>
            <a:pPr marL="292100" indent="-292100">
              <a:spcAft>
                <a:spcPts val="600"/>
              </a:spcAft>
              <a:buFont typeface="+mj-lt"/>
              <a:buAutoNum type="arabicPeriod"/>
              <a:tabLst>
                <a:tab pos="287338" algn="l"/>
              </a:tabLst>
            </a:pPr>
            <a:r>
              <a:rPr lang="en-US" dirty="0">
                <a:solidFill>
                  <a:schemeClr val="tx2"/>
                </a:solidFill>
                <a:latin typeface="Arial" panose="020B0604020202020204" pitchFamily="34" charset="0"/>
                <a:cs typeface="Arial" panose="020B0604020202020204" pitchFamily="34" charset="0"/>
              </a:rPr>
              <a:t>Age</a:t>
            </a:r>
          </a:p>
          <a:p>
            <a:pPr marL="292100" indent="-292100">
              <a:spcAft>
                <a:spcPts val="600"/>
              </a:spcAft>
              <a:buFont typeface="+mj-lt"/>
              <a:buAutoNum type="arabicPeriod"/>
              <a:tabLst>
                <a:tab pos="287338" algn="l"/>
              </a:tabLst>
            </a:pPr>
            <a:r>
              <a:rPr lang="en-US" dirty="0">
                <a:solidFill>
                  <a:schemeClr val="tx2"/>
                </a:solidFill>
                <a:latin typeface="Arial" panose="020B0604020202020204" pitchFamily="34" charset="0"/>
                <a:cs typeface="Arial" panose="020B0604020202020204" pitchFamily="34" charset="0"/>
              </a:rPr>
              <a:t>Tobacco use</a:t>
            </a:r>
          </a:p>
          <a:p>
            <a:pPr marL="292100" indent="-292100">
              <a:spcAft>
                <a:spcPts val="600"/>
              </a:spcAft>
              <a:buFont typeface="+mj-lt"/>
              <a:buAutoNum type="arabicPeriod"/>
              <a:tabLst>
                <a:tab pos="287338" algn="l"/>
              </a:tabLst>
            </a:pPr>
            <a:r>
              <a:rPr lang="en-US" dirty="0">
                <a:solidFill>
                  <a:schemeClr val="tx2"/>
                </a:solidFill>
                <a:latin typeface="Arial" panose="020B0604020202020204" pitchFamily="34" charset="0"/>
                <a:cs typeface="Arial" panose="020B0604020202020204" pitchFamily="34" charset="0"/>
              </a:rPr>
              <a:t>Geographic location (ZIP code)</a:t>
            </a:r>
          </a:p>
          <a:p>
            <a:pPr marL="292100" indent="-292100">
              <a:spcAft>
                <a:spcPts val="600"/>
              </a:spcAft>
              <a:buFont typeface="+mj-lt"/>
              <a:buAutoNum type="arabicPeriod"/>
              <a:tabLst>
                <a:tab pos="287338" algn="l"/>
              </a:tabLst>
            </a:pPr>
            <a:r>
              <a:rPr lang="en-US" dirty="0">
                <a:solidFill>
                  <a:schemeClr val="tx2"/>
                </a:solidFill>
                <a:latin typeface="Arial" panose="020B0604020202020204" pitchFamily="34" charset="0"/>
                <a:cs typeface="Arial" panose="020B0604020202020204" pitchFamily="34" charset="0"/>
              </a:rPr>
              <a:t>Amount of Tax Credits applied (for On Marketplace Members) </a:t>
            </a:r>
          </a:p>
        </p:txBody>
      </p:sp>
      <p:sp>
        <p:nvSpPr>
          <p:cNvPr id="5" name="Title 4"/>
          <p:cNvSpPr>
            <a:spLocks noGrp="1"/>
          </p:cNvSpPr>
          <p:nvPr>
            <p:ph type="title"/>
          </p:nvPr>
        </p:nvSpPr>
        <p:spPr/>
        <p:txBody>
          <a:bodyPr>
            <a:noAutofit/>
          </a:bodyPr>
          <a:lstStyle/>
          <a:p>
            <a:r>
              <a:rPr lang="en-US" dirty="0"/>
              <a:t>Individual &amp; Family Premiums</a:t>
            </a:r>
          </a:p>
        </p:txBody>
      </p:sp>
    </p:spTree>
    <p:extLst>
      <p:ext uri="{BB962C8B-B14F-4D97-AF65-F5344CB8AC3E}">
        <p14:creationId xmlns:p14="http://schemas.microsoft.com/office/powerpoint/2010/main" val="100264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9A87BE-7600-482F-89DC-4C16DE45CDF7}"/>
              </a:ext>
            </a:extLst>
          </p:cNvPr>
          <p:cNvSpPr txBox="1"/>
          <p:nvPr/>
        </p:nvSpPr>
        <p:spPr>
          <a:xfrm>
            <a:off x="365760" y="1188720"/>
            <a:ext cx="8412480" cy="3200876"/>
          </a:xfrm>
          <a:prstGeom prst="rect">
            <a:avLst/>
          </a:prstGeom>
          <a:noFill/>
        </p:spPr>
        <p:txBody>
          <a:bodyPr wrap="square" lIns="0" tIns="0" rIns="0" bIns="0" rtlCol="0">
            <a:spAutoFit/>
          </a:bodyPr>
          <a:lstStyle/>
          <a:p>
            <a:pPr>
              <a:spcAft>
                <a:spcPts val="1200"/>
              </a:spcAft>
            </a:pPr>
            <a:r>
              <a:rPr lang="en-US" sz="2400" b="1" dirty="0">
                <a:solidFill>
                  <a:schemeClr val="tx2"/>
                </a:solidFill>
                <a:latin typeface="Arial" panose="020B0604020202020204" pitchFamily="34" charset="0"/>
                <a:cs typeface="Arial" panose="020B0604020202020204" pitchFamily="34" charset="0"/>
              </a:rPr>
              <a:t>Advanced Premium Tax Credits (APTC)</a:t>
            </a:r>
          </a:p>
          <a:p>
            <a:pPr marL="236538" indent="-236538">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Members may qualify for assistance through the </a:t>
            </a:r>
            <a:r>
              <a:rPr lang="en-US"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Marketplace</a:t>
            </a:r>
            <a:r>
              <a:rPr lang="en-US" dirty="0">
                <a:solidFill>
                  <a:schemeClr val="tx2"/>
                </a:solidFill>
                <a:latin typeface="Arial" panose="020B0604020202020204" pitchFamily="34" charset="0"/>
                <a:cs typeface="Arial" panose="020B0604020202020204" pitchFamily="34" charset="0"/>
              </a:rPr>
              <a:t>. </a:t>
            </a:r>
          </a:p>
          <a:p>
            <a:pPr marL="236538" indent="-236538">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If the member qualifies, they will receive an Advanced Premium Tax Credit (APTC), also known as a subsidy. </a:t>
            </a:r>
          </a:p>
          <a:p>
            <a:pPr marL="236538" indent="-236538">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An APTC can reduce what a beneficiary pays for insurance.  </a:t>
            </a:r>
          </a:p>
          <a:p>
            <a:pPr marL="236538" indent="-236538">
              <a:spcAft>
                <a:spcPts val="1200"/>
              </a:spcAft>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When a member applies for coverage in the Health Insurance Marketplace, they will estimate their expected income. If estimated income falls within a specific range, the applicant may choose to use an APTC to lower their monthly premium.  </a:t>
            </a:r>
          </a:p>
        </p:txBody>
      </p:sp>
      <p:sp>
        <p:nvSpPr>
          <p:cNvPr id="3" name="Title 2"/>
          <p:cNvSpPr>
            <a:spLocks noGrp="1"/>
          </p:cNvSpPr>
          <p:nvPr>
            <p:ph type="title"/>
          </p:nvPr>
        </p:nvSpPr>
        <p:spPr/>
        <p:txBody>
          <a:bodyPr>
            <a:noAutofit/>
          </a:bodyPr>
          <a:lstStyle/>
          <a:p>
            <a:r>
              <a:rPr lang="en-US" dirty="0"/>
              <a:t>Individual &amp; Family Premiums</a:t>
            </a:r>
          </a:p>
        </p:txBody>
      </p:sp>
    </p:spTree>
    <p:extLst>
      <p:ext uri="{BB962C8B-B14F-4D97-AF65-F5344CB8AC3E}">
        <p14:creationId xmlns:p14="http://schemas.microsoft.com/office/powerpoint/2010/main" val="1876443319"/>
      </p:ext>
    </p:extLst>
  </p:cSld>
  <p:clrMapOvr>
    <a:masterClrMapping/>
  </p:clrMapOvr>
</p:sld>
</file>

<file path=ppt/theme/theme1.xml><?xml version="1.0" encoding="utf-8"?>
<a:theme xmlns:a="http://schemas.openxmlformats.org/drawingml/2006/main" name="HFHP19-002_New Powerpoint Template_HFHP and AdventHealth">
  <a:themeElements>
    <a:clrScheme name="Custom 9">
      <a:dk1>
        <a:srgbClr val="000000"/>
      </a:dk1>
      <a:lt1>
        <a:srgbClr val="FFFFFF"/>
      </a:lt1>
      <a:dk2>
        <a:srgbClr val="192757"/>
      </a:dk2>
      <a:lt2>
        <a:srgbClr val="E7E6E6"/>
      </a:lt2>
      <a:accent1>
        <a:srgbClr val="192756"/>
      </a:accent1>
      <a:accent2>
        <a:srgbClr val="3D7CBC"/>
      </a:accent2>
      <a:accent3>
        <a:srgbClr val="C8C9C8"/>
      </a:accent3>
      <a:accent4>
        <a:srgbClr val="D9E6F3"/>
      </a:accent4>
      <a:accent5>
        <a:srgbClr val="286096"/>
      </a:accent5>
      <a:accent6>
        <a:srgbClr val="3E3F3E"/>
      </a:accent6>
      <a:hlink>
        <a:srgbClr val="2D5D8D"/>
      </a:hlink>
      <a:folHlink>
        <a:srgbClr val="8D28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D394F0-82FE-BA4C-843C-5D6DE7EE6B3D}" vid="{71E87D9A-3834-EF46-BF0C-9E160265AD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Dual Logo Powerpoint Template</Template>
  <TotalTime>2956</TotalTime>
  <Words>1169</Words>
  <Application>Microsoft Office PowerPoint</Application>
  <PresentationFormat>On-screen Show (4:3)</PresentationFormat>
  <Paragraphs>151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Wingdings</vt:lpstr>
      <vt:lpstr>HFHP19-002_New Powerpoint Template_HFHP and AdventHealth</vt:lpstr>
      <vt:lpstr>PowerPoint Presentation</vt:lpstr>
      <vt:lpstr>Module Description</vt:lpstr>
      <vt:lpstr>General Subscriber Eligibility</vt:lpstr>
      <vt:lpstr>General Dependent Eligibility</vt:lpstr>
      <vt:lpstr>Individual Plans – Service Area</vt:lpstr>
      <vt:lpstr>Enrollment Periods</vt:lpstr>
      <vt:lpstr>Special Enrollment Period</vt:lpstr>
      <vt:lpstr>Individual &amp; Family Premiums</vt:lpstr>
      <vt:lpstr>Individual &amp; Family Premiums</vt:lpstr>
      <vt:lpstr>Plan Exclusions</vt:lpstr>
      <vt:lpstr>HFHP High Value Network Plans</vt:lpstr>
      <vt:lpstr>AHAP Value RX Plans</vt:lpstr>
      <vt:lpstr>Important Terminology</vt:lpstr>
      <vt:lpstr>Important Terminology</vt:lpstr>
      <vt:lpstr>Important Terminology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(44 pt)</dc:title>
  <dc:creator>Gavin,Tina Marie</dc:creator>
  <cp:lastModifiedBy>Cole, Jennifer</cp:lastModifiedBy>
  <cp:revision>114</cp:revision>
  <cp:lastPrinted>2020-01-09T15:30:30Z</cp:lastPrinted>
  <dcterms:created xsi:type="dcterms:W3CDTF">2019-11-07T19:55:05Z</dcterms:created>
  <dcterms:modified xsi:type="dcterms:W3CDTF">2021-10-15T18:26:39Z</dcterms:modified>
</cp:coreProperties>
</file>